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h2U6qjYd9ALTHh1h5xZCE2TpA+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72694A-1CE3-4E29-A031-AF2FF62412AC}">
  <a:tblStyle styleId="{8072694A-1CE3-4E29-A031-AF2FF62412AC}" styleName="Table_0">
    <a:wholeTbl>
      <a:tcTxStyle b="off" i="off">
        <a:font>
          <a:latin typeface="Calibri Light"/>
          <a:ea typeface="Calibri Light"/>
          <a:cs typeface="Calibri Light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6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5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Esponda" userId="c9d3f95fa1a785ef" providerId="LiveId" clId="{947C3D09-F44C-4FBF-9952-6C62A0D92E23}"/>
    <pc:docChg chg="undo custSel delSld modSld">
      <pc:chgData name="silvia Esponda" userId="c9d3f95fa1a785ef" providerId="LiveId" clId="{947C3D09-F44C-4FBF-9952-6C62A0D92E23}" dt="2023-04-24T16:30:42.216" v="413"/>
      <pc:docMkLst>
        <pc:docMk/>
      </pc:docMkLst>
      <pc:sldChg chg="modSp mod modAnim">
        <pc:chgData name="silvia Esponda" userId="c9d3f95fa1a785ef" providerId="LiveId" clId="{947C3D09-F44C-4FBF-9952-6C62A0D92E23}" dt="2023-04-24T15:26:23.347" v="4"/>
        <pc:sldMkLst>
          <pc:docMk/>
          <pc:sldMk cId="0" sldId="259"/>
        </pc:sldMkLst>
        <pc:spChg chg="mod">
          <ac:chgData name="silvia Esponda" userId="c9d3f95fa1a785ef" providerId="LiveId" clId="{947C3D09-F44C-4FBF-9952-6C62A0D92E23}" dt="2023-04-24T15:16:29.737" v="3" actId="12"/>
          <ac:spMkLst>
            <pc:docMk/>
            <pc:sldMk cId="0" sldId="259"/>
            <ac:spMk id="93" creationId="{00000000-0000-0000-0000-000000000000}"/>
          </ac:spMkLst>
        </pc:spChg>
      </pc:sldChg>
      <pc:sldChg chg="addSp modSp mod modClrScheme modAnim chgLayout">
        <pc:chgData name="silvia Esponda" userId="c9d3f95fa1a785ef" providerId="LiveId" clId="{947C3D09-F44C-4FBF-9952-6C62A0D92E23}" dt="2023-04-24T15:31:42.709" v="45" actId="14100"/>
        <pc:sldMkLst>
          <pc:docMk/>
          <pc:sldMk cId="0" sldId="266"/>
        </pc:sldMkLst>
        <pc:spChg chg="add mod ord">
          <ac:chgData name="silvia Esponda" userId="c9d3f95fa1a785ef" providerId="LiveId" clId="{947C3D09-F44C-4FBF-9952-6C62A0D92E23}" dt="2023-04-24T15:28:41.670" v="22" actId="1076"/>
          <ac:spMkLst>
            <pc:docMk/>
            <pc:sldMk cId="0" sldId="266"/>
            <ac:spMk id="2" creationId="{A49263ED-189E-A183-5A2D-86FD5F85259B}"/>
          </ac:spMkLst>
        </pc:spChg>
        <pc:spChg chg="add mod ord">
          <ac:chgData name="silvia Esponda" userId="c9d3f95fa1a785ef" providerId="LiveId" clId="{947C3D09-F44C-4FBF-9952-6C62A0D92E23}" dt="2023-04-24T15:28:48.454" v="24" actId="1076"/>
          <ac:spMkLst>
            <pc:docMk/>
            <pc:sldMk cId="0" sldId="266"/>
            <ac:spMk id="3" creationId="{F71AA9B6-B807-43A0-B5AA-80C570C3A336}"/>
          </ac:spMkLst>
        </pc:spChg>
        <pc:spChg chg="add mod ord">
          <ac:chgData name="silvia Esponda" userId="c9d3f95fa1a785ef" providerId="LiveId" clId="{947C3D09-F44C-4FBF-9952-6C62A0D92E23}" dt="2023-04-24T15:27:46.392" v="5" actId="700"/>
          <ac:spMkLst>
            <pc:docMk/>
            <pc:sldMk cId="0" sldId="266"/>
            <ac:spMk id="4" creationId="{B2D20701-BEE2-61B7-0556-C98B0834FC1D}"/>
          </ac:spMkLst>
        </pc:spChg>
        <pc:spChg chg="add mod">
          <ac:chgData name="silvia Esponda" userId="c9d3f95fa1a785ef" providerId="LiveId" clId="{947C3D09-F44C-4FBF-9952-6C62A0D92E23}" dt="2023-04-24T15:31:42.709" v="45" actId="14100"/>
          <ac:spMkLst>
            <pc:docMk/>
            <pc:sldMk cId="0" sldId="266"/>
            <ac:spMk id="5" creationId="{313CCECD-11F2-3420-6A63-BEDD8E81C815}"/>
          </ac:spMkLst>
        </pc:spChg>
        <pc:spChg chg="add mod">
          <ac:chgData name="silvia Esponda" userId="c9d3f95fa1a785ef" providerId="LiveId" clId="{947C3D09-F44C-4FBF-9952-6C62A0D92E23}" dt="2023-04-24T15:31:38.725" v="44" actId="14100"/>
          <ac:spMkLst>
            <pc:docMk/>
            <pc:sldMk cId="0" sldId="266"/>
            <ac:spMk id="6" creationId="{75FB2CC1-9F9C-BB58-FAF8-907935DE0E8E}"/>
          </ac:spMkLst>
        </pc:spChg>
        <pc:spChg chg="add mod">
          <ac:chgData name="silvia Esponda" userId="c9d3f95fa1a785ef" providerId="LiveId" clId="{947C3D09-F44C-4FBF-9952-6C62A0D92E23}" dt="2023-04-24T15:30:30.037" v="34"/>
          <ac:spMkLst>
            <pc:docMk/>
            <pc:sldMk cId="0" sldId="266"/>
            <ac:spMk id="7" creationId="{F78B726B-8FDA-F7CD-8797-5D64D29B3330}"/>
          </ac:spMkLst>
        </pc:spChg>
        <pc:spChg chg="mod ord">
          <ac:chgData name="silvia Esponda" userId="c9d3f95fa1a785ef" providerId="LiveId" clId="{947C3D09-F44C-4FBF-9952-6C62A0D92E23}" dt="2023-04-24T15:27:46.392" v="5" actId="700"/>
          <ac:spMkLst>
            <pc:docMk/>
            <pc:sldMk cId="0" sldId="266"/>
            <ac:spMk id="155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28:21.290" v="13" actId="21"/>
          <ac:spMkLst>
            <pc:docMk/>
            <pc:sldMk cId="0" sldId="266"/>
            <ac:spMk id="156" creationId="{00000000-0000-0000-0000-000000000000}"/>
          </ac:spMkLst>
        </pc:spChg>
        <pc:picChg chg="add mod">
          <ac:chgData name="silvia Esponda" userId="c9d3f95fa1a785ef" providerId="LiveId" clId="{947C3D09-F44C-4FBF-9952-6C62A0D92E23}" dt="2023-04-24T15:30:30.037" v="34"/>
          <ac:picMkLst>
            <pc:docMk/>
            <pc:sldMk cId="0" sldId="266"/>
            <ac:picMk id="8" creationId="{7062EA8E-10CA-1C35-8529-A86E611C3639}"/>
          </ac:picMkLst>
        </pc:picChg>
        <pc:picChg chg="mod">
          <ac:chgData name="silvia Esponda" userId="c9d3f95fa1a785ef" providerId="LiveId" clId="{947C3D09-F44C-4FBF-9952-6C62A0D92E23}" dt="2023-04-24T15:29:00.670" v="27" actId="14100"/>
          <ac:picMkLst>
            <pc:docMk/>
            <pc:sldMk cId="0" sldId="266"/>
            <ac:picMk id="157" creationId="{00000000-0000-0000-0000-000000000000}"/>
          </ac:picMkLst>
        </pc:picChg>
        <pc:picChg chg="mod">
          <ac:chgData name="silvia Esponda" userId="c9d3f95fa1a785ef" providerId="LiveId" clId="{947C3D09-F44C-4FBF-9952-6C62A0D92E23}" dt="2023-04-24T15:28:44.446" v="23" actId="14100"/>
          <ac:picMkLst>
            <pc:docMk/>
            <pc:sldMk cId="0" sldId="266"/>
            <ac:picMk id="158" creationId="{00000000-0000-0000-0000-000000000000}"/>
          </ac:picMkLst>
        </pc:picChg>
      </pc:sldChg>
      <pc:sldChg chg="del">
        <pc:chgData name="silvia Esponda" userId="c9d3f95fa1a785ef" providerId="LiveId" clId="{947C3D09-F44C-4FBF-9952-6C62A0D92E23}" dt="2023-04-24T15:31:03.516" v="41" actId="47"/>
        <pc:sldMkLst>
          <pc:docMk/>
          <pc:sldMk cId="0" sldId="267"/>
        </pc:sldMkLst>
      </pc:sldChg>
      <pc:sldChg chg="modSp mod">
        <pc:chgData name="silvia Esponda" userId="c9d3f95fa1a785ef" providerId="LiveId" clId="{947C3D09-F44C-4FBF-9952-6C62A0D92E23}" dt="2023-04-24T15:32:53.400" v="46" actId="404"/>
        <pc:sldMkLst>
          <pc:docMk/>
          <pc:sldMk cId="0" sldId="270"/>
        </pc:sldMkLst>
        <pc:spChg chg="mod">
          <ac:chgData name="silvia Esponda" userId="c9d3f95fa1a785ef" providerId="LiveId" clId="{947C3D09-F44C-4FBF-9952-6C62A0D92E23}" dt="2023-04-24T15:32:53.400" v="46" actId="404"/>
          <ac:spMkLst>
            <pc:docMk/>
            <pc:sldMk cId="0" sldId="270"/>
            <ac:spMk id="191" creationId="{00000000-0000-0000-0000-000000000000}"/>
          </ac:spMkLst>
        </pc:spChg>
      </pc:sldChg>
      <pc:sldChg chg="modSp mod">
        <pc:chgData name="silvia Esponda" userId="c9d3f95fa1a785ef" providerId="LiveId" clId="{947C3D09-F44C-4FBF-9952-6C62A0D92E23}" dt="2023-04-24T15:35:10.449" v="52" actId="2711"/>
        <pc:sldMkLst>
          <pc:docMk/>
          <pc:sldMk cId="0" sldId="271"/>
        </pc:sldMkLst>
        <pc:spChg chg="mod">
          <ac:chgData name="silvia Esponda" userId="c9d3f95fa1a785ef" providerId="LiveId" clId="{947C3D09-F44C-4FBF-9952-6C62A0D92E23}" dt="2023-04-24T15:35:10.449" v="52" actId="2711"/>
          <ac:spMkLst>
            <pc:docMk/>
            <pc:sldMk cId="0" sldId="271"/>
            <ac:spMk id="202" creationId="{00000000-0000-0000-0000-000000000000}"/>
          </ac:spMkLst>
        </pc:spChg>
      </pc:sldChg>
      <pc:sldChg chg="modSp mod">
        <pc:chgData name="silvia Esponda" userId="c9d3f95fa1a785ef" providerId="LiveId" clId="{947C3D09-F44C-4FBF-9952-6C62A0D92E23}" dt="2023-04-24T15:34:04.589" v="47" actId="1076"/>
        <pc:sldMkLst>
          <pc:docMk/>
          <pc:sldMk cId="0" sldId="272"/>
        </pc:sldMkLst>
        <pc:spChg chg="mod">
          <ac:chgData name="silvia Esponda" userId="c9d3f95fa1a785ef" providerId="LiveId" clId="{947C3D09-F44C-4FBF-9952-6C62A0D92E23}" dt="2023-04-24T15:34:04.589" v="47" actId="1076"/>
          <ac:spMkLst>
            <pc:docMk/>
            <pc:sldMk cId="0" sldId="272"/>
            <ac:spMk id="220" creationId="{00000000-0000-0000-0000-000000000000}"/>
          </ac:spMkLst>
        </pc:spChg>
      </pc:sldChg>
      <pc:sldChg chg="modSp mod">
        <pc:chgData name="silvia Esponda" userId="c9d3f95fa1a785ef" providerId="LiveId" clId="{947C3D09-F44C-4FBF-9952-6C62A0D92E23}" dt="2023-04-24T15:34:11.247" v="48" actId="12"/>
        <pc:sldMkLst>
          <pc:docMk/>
          <pc:sldMk cId="0" sldId="273"/>
        </pc:sldMkLst>
        <pc:spChg chg="mod">
          <ac:chgData name="silvia Esponda" userId="c9d3f95fa1a785ef" providerId="LiveId" clId="{947C3D09-F44C-4FBF-9952-6C62A0D92E23}" dt="2023-04-24T15:34:11.247" v="48" actId="12"/>
          <ac:spMkLst>
            <pc:docMk/>
            <pc:sldMk cId="0" sldId="273"/>
            <ac:spMk id="227" creationId="{00000000-0000-0000-0000-000000000000}"/>
          </ac:spMkLst>
        </pc:spChg>
      </pc:sldChg>
      <pc:sldChg chg="modSp mod">
        <pc:chgData name="silvia Esponda" userId="c9d3f95fa1a785ef" providerId="LiveId" clId="{947C3D09-F44C-4FBF-9952-6C62A0D92E23}" dt="2023-04-24T15:34:33.224" v="49" actId="12"/>
        <pc:sldMkLst>
          <pc:docMk/>
          <pc:sldMk cId="0" sldId="274"/>
        </pc:sldMkLst>
        <pc:spChg chg="mod">
          <ac:chgData name="silvia Esponda" userId="c9d3f95fa1a785ef" providerId="LiveId" clId="{947C3D09-F44C-4FBF-9952-6C62A0D92E23}" dt="2023-04-24T15:34:33.224" v="49" actId="12"/>
          <ac:spMkLst>
            <pc:docMk/>
            <pc:sldMk cId="0" sldId="274"/>
            <ac:spMk id="240" creationId="{00000000-0000-0000-0000-000000000000}"/>
          </ac:spMkLst>
        </pc:spChg>
      </pc:sldChg>
      <pc:sldChg chg="modSp mod">
        <pc:chgData name="silvia Esponda" userId="c9d3f95fa1a785ef" providerId="LiveId" clId="{947C3D09-F44C-4FBF-9952-6C62A0D92E23}" dt="2023-04-24T15:36:06.681" v="53" actId="12"/>
        <pc:sldMkLst>
          <pc:docMk/>
          <pc:sldMk cId="0" sldId="277"/>
        </pc:sldMkLst>
        <pc:spChg chg="mod">
          <ac:chgData name="silvia Esponda" userId="c9d3f95fa1a785ef" providerId="LiveId" clId="{947C3D09-F44C-4FBF-9952-6C62A0D92E23}" dt="2023-04-24T15:36:06.681" v="53" actId="12"/>
          <ac:spMkLst>
            <pc:docMk/>
            <pc:sldMk cId="0" sldId="277"/>
            <ac:spMk id="272" creationId="{00000000-0000-0000-0000-000000000000}"/>
          </ac:spMkLst>
        </pc:spChg>
      </pc:sldChg>
      <pc:sldChg chg="modSp mod">
        <pc:chgData name="silvia Esponda" userId="c9d3f95fa1a785ef" providerId="LiveId" clId="{947C3D09-F44C-4FBF-9952-6C62A0D92E23}" dt="2023-04-24T15:37:00.198" v="55" actId="207"/>
        <pc:sldMkLst>
          <pc:docMk/>
          <pc:sldMk cId="0" sldId="278"/>
        </pc:sldMkLst>
        <pc:spChg chg="mod">
          <ac:chgData name="silvia Esponda" userId="c9d3f95fa1a785ef" providerId="LiveId" clId="{947C3D09-F44C-4FBF-9952-6C62A0D92E23}" dt="2023-04-24T15:37:00.198" v="55" actId="207"/>
          <ac:spMkLst>
            <pc:docMk/>
            <pc:sldMk cId="0" sldId="278"/>
            <ac:spMk id="280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6:27.236" v="54" actId="12"/>
          <ac:spMkLst>
            <pc:docMk/>
            <pc:sldMk cId="0" sldId="278"/>
            <ac:spMk id="282" creationId="{00000000-0000-0000-0000-000000000000}"/>
          </ac:spMkLst>
        </pc:spChg>
      </pc:sldChg>
      <pc:sldChg chg="modSp mod">
        <pc:chgData name="silvia Esponda" userId="c9d3f95fa1a785ef" providerId="LiveId" clId="{947C3D09-F44C-4FBF-9952-6C62A0D92E23}" dt="2023-04-24T15:37:14.456" v="56" actId="12"/>
        <pc:sldMkLst>
          <pc:docMk/>
          <pc:sldMk cId="0" sldId="279"/>
        </pc:sldMkLst>
        <pc:spChg chg="mod">
          <ac:chgData name="silvia Esponda" userId="c9d3f95fa1a785ef" providerId="LiveId" clId="{947C3D09-F44C-4FBF-9952-6C62A0D92E23}" dt="2023-04-24T15:37:14.456" v="56" actId="12"/>
          <ac:spMkLst>
            <pc:docMk/>
            <pc:sldMk cId="0" sldId="279"/>
            <ac:spMk id="289" creationId="{00000000-0000-0000-0000-000000000000}"/>
          </ac:spMkLst>
        </pc:spChg>
      </pc:sldChg>
      <pc:sldChg chg="modSp mod">
        <pc:chgData name="silvia Esponda" userId="c9d3f95fa1a785ef" providerId="LiveId" clId="{947C3D09-F44C-4FBF-9952-6C62A0D92E23}" dt="2023-04-24T15:37:45.834" v="57" actId="2711"/>
        <pc:sldMkLst>
          <pc:docMk/>
          <pc:sldMk cId="0" sldId="282"/>
        </pc:sldMkLst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31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32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34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35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37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38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40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41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43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44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46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47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49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50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52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53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55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7:45.834" v="57" actId="2711"/>
          <ac:spMkLst>
            <pc:docMk/>
            <pc:sldMk cId="0" sldId="282"/>
            <ac:spMk id="356" creationId="{00000000-0000-0000-0000-000000000000}"/>
          </ac:spMkLst>
        </pc:spChg>
      </pc:sldChg>
      <pc:sldChg chg="addSp delSp modSp mod">
        <pc:chgData name="silvia Esponda" userId="c9d3f95fa1a785ef" providerId="LiveId" clId="{947C3D09-F44C-4FBF-9952-6C62A0D92E23}" dt="2023-04-24T15:56:40.282" v="74" actId="14100"/>
        <pc:sldMkLst>
          <pc:docMk/>
          <pc:sldMk cId="0" sldId="288"/>
        </pc:sldMkLst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18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19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0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1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2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3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4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5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6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7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8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29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5:39:11.746" v="71" actId="404"/>
          <ac:spMkLst>
            <pc:docMk/>
            <pc:sldMk cId="0" sldId="288"/>
            <ac:spMk id="430" creationId="{00000000-0000-0000-0000-000000000000}"/>
          </ac:spMkLst>
        </pc:spChg>
        <pc:grpChg chg="add del mod">
          <ac:chgData name="silvia Esponda" userId="c9d3f95fa1a785ef" providerId="LiveId" clId="{947C3D09-F44C-4FBF-9952-6C62A0D92E23}" dt="2023-04-24T15:56:33.205" v="72" actId="478"/>
          <ac:grpSpMkLst>
            <pc:docMk/>
            <pc:sldMk cId="0" sldId="288"/>
            <ac:grpSpMk id="414" creationId="{00000000-0000-0000-0000-000000000000}"/>
          </ac:grpSpMkLst>
        </pc:grpChg>
        <pc:picChg chg="mod">
          <ac:chgData name="silvia Esponda" userId="c9d3f95fa1a785ef" providerId="LiveId" clId="{947C3D09-F44C-4FBF-9952-6C62A0D92E23}" dt="2023-04-24T15:56:40.282" v="74" actId="14100"/>
          <ac:picMkLst>
            <pc:docMk/>
            <pc:sldMk cId="0" sldId="288"/>
            <ac:picMk id="432" creationId="{00000000-0000-0000-0000-000000000000}"/>
          </ac:picMkLst>
        </pc:picChg>
      </pc:sldChg>
      <pc:sldChg chg="addSp modSp mod modClrScheme chgLayout">
        <pc:chgData name="silvia Esponda" userId="c9d3f95fa1a785ef" providerId="LiveId" clId="{947C3D09-F44C-4FBF-9952-6C62A0D92E23}" dt="2023-04-24T16:18:55.304" v="102" actId="20577"/>
        <pc:sldMkLst>
          <pc:docMk/>
          <pc:sldMk cId="0" sldId="289"/>
        </pc:sldMkLst>
        <pc:spChg chg="add mod ord">
          <ac:chgData name="silvia Esponda" userId="c9d3f95fa1a785ef" providerId="LiveId" clId="{947C3D09-F44C-4FBF-9952-6C62A0D92E23}" dt="2023-04-24T16:18:40.646" v="76" actId="700"/>
          <ac:spMkLst>
            <pc:docMk/>
            <pc:sldMk cId="0" sldId="289"/>
            <ac:spMk id="2" creationId="{F86A6F78-A448-9E87-3637-85E5C75593DA}"/>
          </ac:spMkLst>
        </pc:spChg>
        <pc:spChg chg="add mod ord">
          <ac:chgData name="silvia Esponda" userId="c9d3f95fa1a785ef" providerId="LiveId" clId="{947C3D09-F44C-4FBF-9952-6C62A0D92E23}" dt="2023-04-24T16:18:55.304" v="102" actId="20577"/>
          <ac:spMkLst>
            <pc:docMk/>
            <pc:sldMk cId="0" sldId="289"/>
            <ac:spMk id="3" creationId="{7982CB36-E819-DB3A-D5FD-13D644CA7A03}"/>
          </ac:spMkLst>
        </pc:spChg>
        <pc:spChg chg="add mod ord">
          <ac:chgData name="silvia Esponda" userId="c9d3f95fa1a785ef" providerId="LiveId" clId="{947C3D09-F44C-4FBF-9952-6C62A0D92E23}" dt="2023-04-24T16:18:40.646" v="76" actId="700"/>
          <ac:spMkLst>
            <pc:docMk/>
            <pc:sldMk cId="0" sldId="289"/>
            <ac:spMk id="4" creationId="{9B25609A-A4EC-BCCF-A44D-6758FFC699D6}"/>
          </ac:spMkLst>
        </pc:spChg>
        <pc:picChg chg="mod">
          <ac:chgData name="silvia Esponda" userId="c9d3f95fa1a785ef" providerId="LiveId" clId="{947C3D09-F44C-4FBF-9952-6C62A0D92E23}" dt="2023-04-24T16:18:29.612" v="75" actId="1076"/>
          <ac:picMkLst>
            <pc:docMk/>
            <pc:sldMk cId="0" sldId="289"/>
            <ac:picMk id="442" creationId="{00000000-0000-0000-0000-000000000000}"/>
          </ac:picMkLst>
        </pc:picChg>
      </pc:sldChg>
      <pc:sldChg chg="addSp delSp modSp mod">
        <pc:chgData name="silvia Esponda" userId="c9d3f95fa1a785ef" providerId="LiveId" clId="{947C3D09-F44C-4FBF-9952-6C62A0D92E23}" dt="2023-04-24T16:22:57.268" v="111" actId="688"/>
        <pc:sldMkLst>
          <pc:docMk/>
          <pc:sldMk cId="0" sldId="291"/>
        </pc:sldMkLst>
        <pc:picChg chg="add mod">
          <ac:chgData name="silvia Esponda" userId="c9d3f95fa1a785ef" providerId="LiveId" clId="{947C3D09-F44C-4FBF-9952-6C62A0D92E23}" dt="2023-04-24T16:22:57.268" v="111" actId="688"/>
          <ac:picMkLst>
            <pc:docMk/>
            <pc:sldMk cId="0" sldId="291"/>
            <ac:picMk id="3" creationId="{96148BB7-4607-415D-2330-EB32D53441B3}"/>
          </ac:picMkLst>
        </pc:picChg>
        <pc:picChg chg="del">
          <ac:chgData name="silvia Esponda" userId="c9d3f95fa1a785ef" providerId="LiveId" clId="{947C3D09-F44C-4FBF-9952-6C62A0D92E23}" dt="2023-04-24T16:21:38.151" v="103" actId="478"/>
          <ac:picMkLst>
            <pc:docMk/>
            <pc:sldMk cId="0" sldId="291"/>
            <ac:picMk id="461" creationId="{00000000-0000-0000-0000-000000000000}"/>
          </ac:picMkLst>
        </pc:picChg>
      </pc:sldChg>
      <pc:sldChg chg="delSp mod">
        <pc:chgData name="silvia Esponda" userId="c9d3f95fa1a785ef" providerId="LiveId" clId="{947C3D09-F44C-4FBF-9952-6C62A0D92E23}" dt="2023-04-24T16:26:45.302" v="150" actId="478"/>
        <pc:sldMkLst>
          <pc:docMk/>
          <pc:sldMk cId="0" sldId="292"/>
        </pc:sldMkLst>
        <pc:spChg chg="del">
          <ac:chgData name="silvia Esponda" userId="c9d3f95fa1a785ef" providerId="LiveId" clId="{947C3D09-F44C-4FBF-9952-6C62A0D92E23}" dt="2023-04-24T16:26:45.302" v="150" actId="478"/>
          <ac:spMkLst>
            <pc:docMk/>
            <pc:sldMk cId="0" sldId="292"/>
            <ac:spMk id="469" creationId="{00000000-0000-0000-0000-000000000000}"/>
          </ac:spMkLst>
        </pc:spChg>
      </pc:sldChg>
      <pc:sldChg chg="delSp modSp mod">
        <pc:chgData name="silvia Esponda" userId="c9d3f95fa1a785ef" providerId="LiveId" clId="{947C3D09-F44C-4FBF-9952-6C62A0D92E23}" dt="2023-04-24T16:26:50.174" v="151" actId="478"/>
        <pc:sldMkLst>
          <pc:docMk/>
          <pc:sldMk cId="0" sldId="293"/>
        </pc:sldMkLst>
        <pc:spChg chg="del">
          <ac:chgData name="silvia Esponda" userId="c9d3f95fa1a785ef" providerId="LiveId" clId="{947C3D09-F44C-4FBF-9952-6C62A0D92E23}" dt="2023-04-24T16:26:50.174" v="151" actId="478"/>
          <ac:spMkLst>
            <pc:docMk/>
            <pc:sldMk cId="0" sldId="293"/>
            <ac:spMk id="491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6:25:10.809" v="133" actId="20577"/>
          <ac:spMkLst>
            <pc:docMk/>
            <pc:sldMk cId="0" sldId="293"/>
            <ac:spMk id="493" creationId="{00000000-0000-0000-0000-000000000000}"/>
          </ac:spMkLst>
        </pc:spChg>
      </pc:sldChg>
      <pc:sldChg chg="delSp modSp mod">
        <pc:chgData name="silvia Esponda" userId="c9d3f95fa1a785ef" providerId="LiveId" clId="{947C3D09-F44C-4FBF-9952-6C62A0D92E23}" dt="2023-04-24T16:29:08.178" v="181" actId="1076"/>
        <pc:sldMkLst>
          <pc:docMk/>
          <pc:sldMk cId="0" sldId="294"/>
        </pc:sldMkLst>
        <pc:spChg chg="del">
          <ac:chgData name="silvia Esponda" userId="c9d3f95fa1a785ef" providerId="LiveId" clId="{947C3D09-F44C-4FBF-9952-6C62A0D92E23}" dt="2023-04-24T16:29:04.440" v="180" actId="478"/>
          <ac:spMkLst>
            <pc:docMk/>
            <pc:sldMk cId="0" sldId="294"/>
            <ac:spMk id="501" creationId="{00000000-0000-0000-0000-000000000000}"/>
          </ac:spMkLst>
        </pc:spChg>
        <pc:spChg chg="mod">
          <ac:chgData name="silvia Esponda" userId="c9d3f95fa1a785ef" providerId="LiveId" clId="{947C3D09-F44C-4FBF-9952-6C62A0D92E23}" dt="2023-04-24T16:29:08.178" v="181" actId="1076"/>
          <ac:spMkLst>
            <pc:docMk/>
            <pc:sldMk cId="0" sldId="294"/>
            <ac:spMk id="503" creationId="{00000000-0000-0000-0000-000000000000}"/>
          </ac:spMkLst>
        </pc:spChg>
      </pc:sldChg>
      <pc:sldChg chg="modSp">
        <pc:chgData name="silvia Esponda" userId="c9d3f95fa1a785ef" providerId="LiveId" clId="{947C3D09-F44C-4FBF-9952-6C62A0D92E23}" dt="2023-04-24T16:30:42.216" v="413"/>
        <pc:sldMkLst>
          <pc:docMk/>
          <pc:sldMk cId="0" sldId="296"/>
        </pc:sldMkLst>
        <pc:picChg chg="mod">
          <ac:chgData name="silvia Esponda" userId="c9d3f95fa1a785ef" providerId="LiveId" clId="{947C3D09-F44C-4FBF-9952-6C62A0D92E23}" dt="2023-04-24T16:30:42.216" v="413"/>
          <ac:picMkLst>
            <pc:docMk/>
            <pc:sldMk cId="0" sldId="296"/>
            <ac:picMk id="52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sana.com/es/resources/raci-chart" TargetMode="External"/><Relationship Id="rId3" Type="http://schemas.openxmlformats.org/officeDocument/2006/relationships/hyperlink" Target="https://www.pmi.org/pmbok-guide-standards/foundational/PMBOK" TargetMode="External"/><Relationship Id="rId7" Type="http://schemas.openxmlformats.org/officeDocument/2006/relationships/hyperlink" Target="https://asana.com/resources/decision-making-process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sana.com/es/resources/cost-management-steps" TargetMode="External"/><Relationship Id="rId11" Type="http://schemas.openxmlformats.org/officeDocument/2006/relationships/hyperlink" Target="https://asana.com/es/resources/project-risk-management-process" TargetMode="External"/><Relationship Id="rId5" Type="http://schemas.openxmlformats.org/officeDocument/2006/relationships/hyperlink" Target="https://asana.com/es/resources/project-charter" TargetMode="External"/><Relationship Id="rId10" Type="http://schemas.openxmlformats.org/officeDocument/2006/relationships/hyperlink" Target="https://asana.com/es/resources/sales-forecast-template" TargetMode="External"/><Relationship Id="rId4" Type="http://schemas.openxmlformats.org/officeDocument/2006/relationships/hyperlink" Target="https://asana.com/es/resources/resource-management-plan" TargetMode="External"/><Relationship Id="rId9" Type="http://schemas.openxmlformats.org/officeDocument/2006/relationships/hyperlink" Target="https://asana.com/es/resources/rapid-decision-making" TargetMode="Externa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sana.com/es/resources/raci-chart" TargetMode="External"/><Relationship Id="rId3" Type="http://schemas.openxmlformats.org/officeDocument/2006/relationships/hyperlink" Target="https://www.pmi.org/pmbok-guide-standards/foundational/PMBOK" TargetMode="External"/><Relationship Id="rId7" Type="http://schemas.openxmlformats.org/officeDocument/2006/relationships/hyperlink" Target="https://asana.com/resources/decision-making-proces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sana.com/es/resources/cost-management-steps" TargetMode="External"/><Relationship Id="rId11" Type="http://schemas.openxmlformats.org/officeDocument/2006/relationships/hyperlink" Target="https://asana.com/es/resources/project-risk-management-process" TargetMode="External"/><Relationship Id="rId5" Type="http://schemas.openxmlformats.org/officeDocument/2006/relationships/hyperlink" Target="https://asana.com/es/resources/project-charter" TargetMode="External"/><Relationship Id="rId10" Type="http://schemas.openxmlformats.org/officeDocument/2006/relationships/hyperlink" Target="https://asana.com/es/resources/sales-forecast-template" TargetMode="External"/><Relationship Id="rId4" Type="http://schemas.openxmlformats.org/officeDocument/2006/relationships/hyperlink" Target="https://asana.com/es/resources/resource-management-plan" TargetMode="External"/><Relationship Id="rId9" Type="http://schemas.openxmlformats.org/officeDocument/2006/relationships/hyperlink" Target="https://asana.com/es/resources/rapid-decision-making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9" name="Google Shape;409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El juicio de expertos se utiliza a menudo para evaluar los insumos utilizados para desarrollar el acta de constitución del proyecto. El juicio de expertos es aplicado a todos los detalles técnicos y de gestión durante este proceso. Es proporcionada por cualquier grupo de persona con conocimientos o capacitación especializados y está disponible en muchas fuentes, entre ellas:• Otras unidades dentro de la organización,• Consultores,• Partes interesadas, incluidos clientes o patrocinadores,• Asociaciones profesionales y técnicas,• Grupos industriales,• Expertos en la materia (SME), y• Oficina de gestión de proyectos (PMO)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 En la </a:t>
            </a:r>
            <a:r>
              <a:rPr lang="es-AR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Guía PMBOK®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, sugieren el juicio de expertos como una posible herramienta en cada uno de sus seis procesos. El conocimiento especializado es costoso, así que contratar a un empleado calificado a tiempo para que emita un juicio de experto no siempre es rentable. En su lugar, muchas empresas contratan expertos externos para realizar las evaluaciones, y los usan para supervisar y controlar el trabajo del proyecto en áreas específicas.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0" i="0">
                <a:solidFill>
                  <a:srgbClr val="151B26"/>
                </a:solidFill>
                <a:latin typeface="Arial"/>
                <a:ea typeface="Arial"/>
                <a:cs typeface="Arial"/>
                <a:sym typeface="Arial"/>
              </a:rPr>
              <a:t>Cuándo y cómo usar el juicio de expertos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Uno de los motivos por los que el juicio de expertos es tan común es porque se puede aplicar a una variedad de situaciones. Es una forma útil de obtener una perspectiva externa de tu trabajo, pero es subjetiva y necesita pautas. El juicio de expertos se suele utilizar para ayudar con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gestión de recursos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 Por ejemplo, un experto puede ayudarte a determinar cuántos recursos necesitas para lanzar un nuevo producto, función o incluso una nueva empresa si estás en la fase inicial.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También puedes usar el juicio de expertos: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Cuando hay mucho en juego. Si tienes que trabajar en un proyecto de alto impacto, te será muy útil obtener una validación de expertos antes de avanzar.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Antes de la planificación del proyecto. Si estás desarrollando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carta del proyecto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 antes de crear el plan del proyecto, es recomendable llamar a un experto para que la revise y confirme que tu proyecto es viable. 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Para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gestión de costos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 Cuando tengas que determinar la estimación de costos para los precios de productos o incluso la contratación, contar con un experto te ayudará a acercarte lo más posible a una cifra realista.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Durante el proceso de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toma de decisiones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 Puedes usar el juicio de expertos en un marco para tomar decisiones, como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RACI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, o durante las decisiones de rutina. Si usas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RAPID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, tener a un experto como responsable de la toma de decisiones te ayudará a aprovechar al máximo sus conocimientos.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Con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proyección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 Los expertos pueden ayudarte a sopesar factores como el macroentorno actual o la compatibilidad con el mercado durante la etapa de proyección, para ayudarte a obtener una estimación precisa de las ventas potenciales.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Para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gestión de riesgos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 Un experto puede revisar y analizar tu evaluación de riesgos, análisis de riesgos y plan de respuestas ante riesgos para determinar el grado de riesgo de los distintos escenarios, de modo que puedas estar preparado para cualquier resultado probable.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38efec1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238efec14d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El juicio de expertos se utiliza a menudo para evaluar los insumos utilizados para desarrollar el acta de constitución del proyecto. El juicio de expertos es aplicado a todos los detalles técnicos y de gestión durante este proceso. Es proporcionada por cualquier grupo de persona con conocimientos o capacitación especializados y está disponible en muchas fuentes, entre ellas:• Otras unidades dentro de la organización,• Consultores,• Partes interesadas, incluidos clientes o patrocinadores,• Asociaciones profesionales y técnicas,• Grupos industriales,• Expertos en la materia (SME), y• Oficina de gestión de proyectos (PMO)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 En la </a:t>
            </a:r>
            <a:r>
              <a:rPr lang="es-AR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Guía PMBOK®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, sugieren el juicio de expertos como una posible herramienta en cada uno de sus seis procesos. El conocimiento especializado es costoso, así que contratar a un empleado calificado a tiempo para que emita un juicio de experto no siempre es rentable. En su lugar, muchas empresas contratan expertos externos para realizar las evaluaciones, y los usan para supervisar y controlar el trabajo del proyecto en áreas específicas.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0" i="0">
                <a:solidFill>
                  <a:srgbClr val="151B26"/>
                </a:solidFill>
                <a:latin typeface="Arial"/>
                <a:ea typeface="Arial"/>
                <a:cs typeface="Arial"/>
                <a:sym typeface="Arial"/>
              </a:rPr>
              <a:t>Cuándo y cómo usar el juicio de expertos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Uno de los motivos por los que el juicio de expertos es tan común es porque se puede aplicar a una variedad de situaciones. Es una forma útil de obtener una perspectiva externa de tu trabajo, pero es subjetiva y necesita pautas. El juicio de expertos se suele utilizar para ayudar con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gestión de recursos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 Por ejemplo, un experto puede ayudarte a determinar cuántos recursos necesitas para lanzar un nuevo producto, función o incluso una nueva empresa si estás en la fase inicial.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También puedes usar el juicio de expertos: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Cuando hay mucho en juego. Si tienes que trabajar en un proyecto de alto impacto, te será muy útil obtener una validación de expertos antes de avanzar.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Antes de la planificación del proyecto. Si estás desarrollando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carta del proyecto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 antes de crear el plan del proyecto, es recomendable llamar a un experto para que la revise y confirme que tu proyecto es viable. 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Para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gestión de costos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 Cuando tengas que determinar la estimación de costos para los precios de productos o incluso la contratación, contar con un experto te ayudará a acercarte lo más posible a una cifra realista.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Durante el proceso de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toma de decisiones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 Puedes usar el juicio de expertos en un marco para tomar decisiones, como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RACI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, o durante las decisiones de rutina. Si usas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RAPID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, tener a un experto como responsable de la toma de decisiones te ayudará a aprovechar al máximo sus conocimientos.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Con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proyección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 Los expertos pueden ayudarte a sopesar factores como el macroentorno actual o la compatibilidad con el mercado durante la etapa de proyección, para ayudarte a obtener una estimación precisa de las ventas potenciales.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Para la </a:t>
            </a:r>
            <a:r>
              <a:rPr lang="es-AR" b="0" i="0" u="sng" strike="noStrike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gestión de riesgos</a:t>
            </a:r>
            <a:r>
              <a:rPr lang="es-AR" b="0" i="0">
                <a:solidFill>
                  <a:srgbClr val="2A2B2C"/>
                </a:solidFill>
                <a:latin typeface="Arial"/>
                <a:ea typeface="Arial"/>
                <a:cs typeface="Arial"/>
                <a:sym typeface="Arial"/>
              </a:rPr>
              <a:t>. Un experto puede revisar y analizar tu evaluación de riesgos, análisis de riesgos y plan de respuestas ante riesgos para determinar el grado de riesgo de los distintos escenarios, de modo que puedas estar preparado para cualquier resultado probable.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g238efec14d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38efec14d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238efec14d4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238efec14d4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" name="Google Shape;12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  <a:defRPr sz="44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A6617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pic>
        <p:nvPicPr>
          <p:cNvPr id="22" name="Google Shape;22;p51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21928" y="12576"/>
            <a:ext cx="12144672" cy="406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con título">
  <p:cSld name="1_Imagen con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2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32048" y="116632"/>
            <a:ext cx="12159952" cy="41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2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  <a:defRPr sz="4400" b="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2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70C0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52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2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rmal con fuente ">
  <p:cSld name="1_Normal con fuente 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sp>
        <p:nvSpPr>
          <p:cNvPr id="32" name="Google Shape;32;p53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/>
            </a:lvl1pPr>
            <a:lvl2pPr marL="914400" lvl="1" indent="-381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/>
            </a:lvl2pPr>
            <a:lvl3pPr marL="1371600" lvl="2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33" name="Google Shape;33;p53"/>
          <p:cNvSpPr txBox="1">
            <a:spLocks noGrp="1"/>
          </p:cNvSpPr>
          <p:nvPr>
            <p:ph type="dt" idx="10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3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con fuente ">
  <p:cSld name="Normal con fuente 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  <a:defRPr sz="40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sp>
        <p:nvSpPr>
          <p:cNvPr id="39" name="Google Shape;39;p5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/>
            </a:lvl1pPr>
            <a:lvl2pPr marL="914400" lvl="1" indent="-381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/>
            </a:lvl2pPr>
            <a:lvl3pPr marL="1371600" lvl="2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Google Shape;43;p55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55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11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55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  <a:defRPr sz="40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6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49" name="Google Shape;49;p56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50" name="Google Shape;50;p5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sp>
        <p:nvSpPr>
          <p:cNvPr id="51" name="Google Shape;51;p56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3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7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7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sp>
        <p:nvSpPr>
          <p:cNvPr id="57" name="Google Shape;57;p57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on ">
  <p:cSld name="Encabezado de Seccion 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8"/>
          <p:cNvSpPr txBox="1">
            <a:spLocks noGrp="1"/>
          </p:cNvSpPr>
          <p:nvPr>
            <p:ph type="title"/>
          </p:nvPr>
        </p:nvSpPr>
        <p:spPr>
          <a:xfrm>
            <a:off x="551384" y="2051013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alibri"/>
              <a:buNone/>
              <a:defRPr sz="72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8"/>
          <p:cNvSpPr txBox="1">
            <a:spLocks noGrp="1"/>
          </p:cNvSpPr>
          <p:nvPr>
            <p:ph type="body" idx="1"/>
          </p:nvPr>
        </p:nvSpPr>
        <p:spPr>
          <a:xfrm>
            <a:off x="551384" y="4359587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58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8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8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800"/>
              <a:buFont typeface="Calibri"/>
              <a:buNone/>
              <a:defRPr sz="4800" b="1" i="0" u="none" strike="noStrike" cap="none">
                <a:solidFill>
                  <a:srgbClr val="4A661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0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dt" idx="10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" name="Google Shape;15;p50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16;p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81508" y="0"/>
            <a:ext cx="1210492" cy="118721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tp://ftp.cs.umd.edu/pub/sel/papers/gqm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AR"/>
              <a:t>Ingeniería de software II</a:t>
            </a:r>
            <a:endParaRPr/>
          </a:p>
        </p:txBody>
      </p:sp>
      <p:sp>
        <p:nvSpPr>
          <p:cNvPr id="70" name="Google Shape;70;p1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/>
              <a:t>Gestión de Proyectos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537359" y="372985"/>
            <a:ext cx="5328869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 del proceso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844061" y="2413337"/>
            <a:ext cx="8405338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única forma de mejorar un proceso es medir atributos específicos de este, desarrollar un conjunto de métricas en base a estos atributos y luego usarlos para lograr indicadores que llevaran a la mejora del proceso.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Ej: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errores descubiertos antes de liberar el soft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Productos de trabajo entregados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Esfuerzo humano invertido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Conformidad con el calendario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Esfuerzo y tiempo invertido en actividades propias del proceso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 del producto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49263ED-189E-A183-5A2D-86FD5F852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393" y="2336397"/>
            <a:ext cx="4663440" cy="3767328"/>
          </a:xfrm>
        </p:spPr>
        <p:txBody>
          <a:bodyPr/>
          <a:lstStyle/>
          <a:p>
            <a:pPr marL="0" marR="0" lvl="1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Dinámicas</a:t>
            </a:r>
          </a:p>
          <a:p>
            <a:pPr marL="457200" marR="0" lvl="2" indent="-3429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Hechas en un programa en ejecución.</a:t>
            </a:r>
            <a:endParaRPr lang="es-E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2" indent="-3429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Ayudan a valorar la eficiencia y fiabilidad de un programa. </a:t>
            </a:r>
          </a:p>
          <a:p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1AA9B6-B807-43A0-B5AA-80C570C3A33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946955" y="2567110"/>
            <a:ext cx="4663440" cy="3767328"/>
          </a:xfrm>
        </p:spPr>
        <p:txBody>
          <a:bodyPr/>
          <a:lstStyle/>
          <a:p>
            <a:pPr marL="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None/>
            </a:pPr>
            <a:endParaRPr lang="es-E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None/>
            </a:pPr>
            <a:endParaRPr lang="es-E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None/>
            </a:pPr>
            <a:endParaRPr lang="es-E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Estáticas</a:t>
            </a:r>
          </a:p>
          <a:p>
            <a:pPr marL="457200" marR="0" lvl="2" indent="-3429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Hechas de representaciones del sistema</a:t>
            </a:r>
          </a:p>
          <a:p>
            <a:pPr marL="457200" marR="0" lvl="2" indent="-3429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Ayudan a valorar la complejidad, comprensibilidad y mantenibilidad.</a:t>
            </a:r>
          </a:p>
          <a:p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D20701-BEE2-61B7-0556-C98B0834FC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56" name="Google Shape;156;p12"/>
          <p:cNvSpPr/>
          <p:nvPr/>
        </p:nvSpPr>
        <p:spPr>
          <a:xfrm>
            <a:off x="961625" y="2004725"/>
            <a:ext cx="8287774" cy="50095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11430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4509" y="2104488"/>
            <a:ext cx="1668577" cy="123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"/>
          <p:cNvPicPr preferRelativeResize="0"/>
          <p:nvPr/>
        </p:nvPicPr>
        <p:blipFill rotWithShape="1">
          <a:blip r:embed="rId4">
            <a:alphaModFix/>
          </a:blip>
          <a:srcRect r="29148" b="-2437"/>
          <a:stretch/>
        </p:blipFill>
        <p:spPr>
          <a:xfrm>
            <a:off x="1323121" y="2104488"/>
            <a:ext cx="1942593" cy="12399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8;p37">
            <a:extLst>
              <a:ext uri="{FF2B5EF4-FFF2-40B4-BE49-F238E27FC236}">
                <a16:creationId xmlns:a16="http://schemas.microsoft.com/office/drawing/2014/main" id="{313CCECD-11F2-3420-6A63-BEDD8E81C815}"/>
              </a:ext>
            </a:extLst>
          </p:cNvPr>
          <p:cNvSpPr/>
          <p:nvPr/>
        </p:nvSpPr>
        <p:spPr>
          <a:xfrm>
            <a:off x="623394" y="4601029"/>
            <a:ext cx="3962566" cy="1461718"/>
          </a:xfrm>
          <a:prstGeom prst="wedgeRoundRectCallout">
            <a:avLst>
              <a:gd name="adj1" fmla="val -12201"/>
              <a:gd name="adj2" fmla="val -150423"/>
              <a:gd name="adj3" fmla="val 16667"/>
            </a:avLst>
          </a:prstGeom>
          <a:solidFill>
            <a:srgbClr val="FFBFBF"/>
          </a:solidFill>
          <a:ln w="254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relacionan con las características de calidad del software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9;p37">
            <a:extLst>
              <a:ext uri="{FF2B5EF4-FFF2-40B4-BE49-F238E27FC236}">
                <a16:creationId xmlns:a16="http://schemas.microsoft.com/office/drawing/2014/main" id="{75FB2CC1-9F9C-BB58-FAF8-907935DE0E8E}"/>
              </a:ext>
            </a:extLst>
          </p:cNvPr>
          <p:cNvSpPr/>
          <p:nvPr/>
        </p:nvSpPr>
        <p:spPr>
          <a:xfrm>
            <a:off x="6096000" y="4499429"/>
            <a:ext cx="3813521" cy="1613177"/>
          </a:xfrm>
          <a:prstGeom prst="wedgeRoundRectCallout">
            <a:avLst>
              <a:gd name="adj1" fmla="val -9314"/>
              <a:gd name="adj2" fmla="val -136255"/>
              <a:gd name="adj3" fmla="val 16667"/>
            </a:avLst>
          </a:prstGeom>
          <a:solidFill>
            <a:srgbClr val="FFBFBF"/>
          </a:solidFill>
          <a:ln w="254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relacionan de manera indirecta con los atributos de calidad del software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0;p37">
            <a:extLst>
              <a:ext uri="{FF2B5EF4-FFF2-40B4-BE49-F238E27FC236}">
                <a16:creationId xmlns:a16="http://schemas.microsoft.com/office/drawing/2014/main" id="{F78B726B-8FDA-F7CD-8797-5D64D29B3330}"/>
              </a:ext>
            </a:extLst>
          </p:cNvPr>
          <p:cNvSpPr txBox="1"/>
          <p:nvPr/>
        </p:nvSpPr>
        <p:spPr>
          <a:xfrm>
            <a:off x="6979623" y="865264"/>
            <a:ext cx="1480299" cy="707886"/>
          </a:xfrm>
          <a:prstGeom prst="rect">
            <a:avLst/>
          </a:prstGeom>
          <a:gradFill>
            <a:gsLst>
              <a:gs pos="0">
                <a:srgbClr val="E98A8A"/>
              </a:gs>
              <a:gs pos="50000">
                <a:srgbClr val="F0B8B8"/>
              </a:gs>
              <a:gs pos="100000">
                <a:srgbClr val="F6DDD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Cómo los medimos 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71;p37" descr="Signo de interrogación">
            <a:extLst>
              <a:ext uri="{FF2B5EF4-FFF2-40B4-BE49-F238E27FC236}">
                <a16:creationId xmlns:a16="http://schemas.microsoft.com/office/drawing/2014/main" id="{7062EA8E-10CA-1C35-8529-A86E611C36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8050" y="682532"/>
            <a:ext cx="145517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 del producto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77" name="Google Shape;177;p11"/>
          <p:cNvPicPr preferRelativeResize="0"/>
          <p:nvPr/>
        </p:nvPicPr>
        <p:blipFill rotWithShape="1">
          <a:blip r:embed="rId3">
            <a:alphaModFix/>
          </a:blip>
          <a:srcRect t="6477" b="4417"/>
          <a:stretch/>
        </p:blipFill>
        <p:spPr>
          <a:xfrm>
            <a:off x="2617816" y="2544089"/>
            <a:ext cx="6236071" cy="345638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178" name="Google Shape;178;p11"/>
          <p:cNvSpPr txBox="1"/>
          <p:nvPr/>
        </p:nvSpPr>
        <p:spPr>
          <a:xfrm>
            <a:off x="732112" y="1899968"/>
            <a:ext cx="58326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Atributos de calidad externos vs Atributos internos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 estáticas del producto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711" y="2052925"/>
            <a:ext cx="8168491" cy="4428182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392"/>
              </a:srgbClr>
            </a:outerShdw>
          </a:effectLst>
        </p:spPr>
      </p:pic>
      <p:sp>
        <p:nvSpPr>
          <p:cNvPr id="185" name="Google Shape;185;p13"/>
          <p:cNvSpPr/>
          <p:nvPr/>
        </p:nvSpPr>
        <p:spPr>
          <a:xfrm>
            <a:off x="7752185" y="4437112"/>
            <a:ext cx="2425017" cy="2160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4223792" y="4653136"/>
            <a:ext cx="2088232" cy="1440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695278" y="341447"/>
            <a:ext cx="2347643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es-AR" sz="3200" dirty="0">
                <a:solidFill>
                  <a:schemeClr val="accent5"/>
                </a:solidFill>
              </a:rPr>
              <a:t>Métricas estáticas del producto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192" name="Google Shape;192;p14"/>
          <p:cNvSpPr/>
          <p:nvPr/>
        </p:nvSpPr>
        <p:spPr>
          <a:xfrm>
            <a:off x="7752185" y="4437112"/>
            <a:ext cx="2425017" cy="2160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4"/>
          <p:cNvSpPr/>
          <p:nvPr/>
        </p:nvSpPr>
        <p:spPr>
          <a:xfrm>
            <a:off x="4223792" y="4653136"/>
            <a:ext cx="2088232" cy="1440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 l="37359" t="23509" r="8144" b="12632"/>
          <a:stretch/>
        </p:blipFill>
        <p:spPr>
          <a:xfrm>
            <a:off x="3948023" y="649570"/>
            <a:ext cx="6252590" cy="6001240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392"/>
              </a:srgbClr>
            </a:outerShdw>
          </a:effectLst>
        </p:spPr>
      </p:pic>
      <p:sp>
        <p:nvSpPr>
          <p:cNvPr id="195" name="Google Shape;195;p14"/>
          <p:cNvSpPr txBox="1"/>
          <p:nvPr/>
        </p:nvSpPr>
        <p:spPr>
          <a:xfrm>
            <a:off x="598098" y="3372928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AR" sz="2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Métricas OO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/>
          <p:nvPr/>
        </p:nvSpPr>
        <p:spPr>
          <a:xfrm>
            <a:off x="5529609" y="597540"/>
            <a:ext cx="4622502" cy="914400"/>
          </a:xfrm>
          <a:prstGeom prst="rect">
            <a:avLst/>
          </a:prstGeom>
          <a:solidFill>
            <a:srgbClr val="ED9BBA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317500" dir="5400000" sx="90000" sy="-19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/>
          </p:nvPr>
        </p:nvSpPr>
        <p:spPr>
          <a:xfrm>
            <a:off x="322467" y="699096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 dirty="0">
                <a:solidFill>
                  <a:schemeClr val="accent5"/>
                </a:solidFill>
              </a:rPr>
              <a:t>Métricas del producto -</a:t>
            </a:r>
            <a:r>
              <a:rPr lang="es-AR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   </a:t>
            </a:r>
            <a:r>
              <a:rPr lang="es-AR" sz="2800" dirty="0">
                <a:solidFill>
                  <a:schemeClr val="accent5"/>
                </a:solidFill>
                <a:latin typeface="Calibri" panose="020F0502020204030204" pitchFamily="34" charset="0"/>
                <a:ea typeface="Libre Franklin Thin"/>
                <a:cs typeface="Calibri" panose="020F0502020204030204" pitchFamily="34" charset="0"/>
                <a:sym typeface="Libre Franklin Thin"/>
              </a:rPr>
              <a:t>LDC – LÍNEAS DE CÓDIGO</a:t>
            </a:r>
            <a:endParaRPr sz="2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203" name="Google Shape;203;p15"/>
          <p:cNvSpPr/>
          <p:nvPr/>
        </p:nvSpPr>
        <p:spPr>
          <a:xfrm>
            <a:off x="6438754" y="2854924"/>
            <a:ext cx="4874797" cy="568672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A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 discutida !! </a:t>
            </a:r>
            <a:r>
              <a:rPr lang="es-A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5"/>
          <p:cNvSpPr/>
          <p:nvPr/>
        </p:nvSpPr>
        <p:spPr>
          <a:xfrm>
            <a:off x="3372090" y="4350090"/>
            <a:ext cx="2094273" cy="66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A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tiempo?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1737851" y="5805948"/>
            <a:ext cx="899897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A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una organización de software mantiene registros sencillos, se puede crear una tabla de datos orientados al tamaño​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 descr="Cli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026" y="5479026"/>
            <a:ext cx="1086464" cy="108646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/>
          <p:nvPr/>
        </p:nvSpPr>
        <p:spPr>
          <a:xfrm>
            <a:off x="2057400" y="2020528"/>
            <a:ext cx="730291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AR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métrica más común para el tamaño de un producto 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5" descr="Lápiz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219" y="184109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 descr="Sala de junt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1929" y="268912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 descr="Cronómetr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6619" y="3903953"/>
            <a:ext cx="1555954" cy="155595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5"/>
          <p:cNvSpPr txBox="1"/>
          <p:nvPr/>
        </p:nvSpPr>
        <p:spPr>
          <a:xfrm>
            <a:off x="7408911" y="4644437"/>
            <a:ext cx="2743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A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¿Cuántas personas? ​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3814916" y="3519948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AR" sz="2800" b="1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 </a:t>
            </a:r>
            <a:endParaRPr sz="2800" b="1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5" descr="Grupo de hombr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5045" y="4151669"/>
            <a:ext cx="1057865" cy="1139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5"/>
          <p:cNvSpPr/>
          <p:nvPr/>
        </p:nvSpPr>
        <p:spPr>
          <a:xfrm>
            <a:off x="6900093" y="2085681"/>
            <a:ext cx="1880418" cy="811161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postmorten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-AR" sz="3600">
                <a:solidFill>
                  <a:schemeClr val="accent5"/>
                </a:solidFill>
              </a:rPr>
              <a:t>Utilidad de las métricas postmortem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220" name="Google Shape;220;p16"/>
          <p:cNvSpPr txBox="1">
            <a:spLocks noGrp="1"/>
          </p:cNvSpPr>
          <p:nvPr>
            <p:ph type="body" idx="1"/>
          </p:nvPr>
        </p:nvSpPr>
        <p:spPr>
          <a:xfrm>
            <a:off x="970855" y="2162449"/>
            <a:ext cx="8367411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s-AR"/>
              <a:t>Conformar una línea base para futuras métricas</a:t>
            </a:r>
            <a:endParaRPr/>
          </a:p>
          <a:p>
            <a:pPr marL="342900" lvl="0" indent="-3429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s-AR"/>
              <a:t>Ayudar al mantenimiento conociendo la complejidad lógica, tamaño, flujo de información, identificando módulos críticos</a:t>
            </a:r>
            <a:endParaRPr/>
          </a:p>
          <a:p>
            <a:pPr marL="342900" lvl="0" indent="-3429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s-AR"/>
              <a:t>Ayudar en los procesos de reingeniería</a:t>
            </a:r>
            <a:endParaRPr/>
          </a:p>
          <a:p>
            <a:pPr marL="342900" lvl="0" indent="-1905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/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4561" y="4084542"/>
            <a:ext cx="5029200" cy="224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 orientadas al tamaño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7" name="Google Shape;227;p17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188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s-AR" dirty="0"/>
              <a:t>Se puede obtener :</a:t>
            </a:r>
            <a:endParaRPr dirty="0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347345" lvl="1" indent="-342900" algn="just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Char char=" "/>
            </a:pPr>
            <a:r>
              <a:rPr lang="es-AR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Productividad</a:t>
            </a:r>
            <a:r>
              <a:rPr lang="es-AR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AR" sz="2000" dirty="0">
                <a:latin typeface="Calibri"/>
                <a:ea typeface="Calibri"/>
                <a:cs typeface="Calibri"/>
                <a:sym typeface="Calibri"/>
              </a:rPr>
              <a:t> relación entre KLDC / Persona mes</a:t>
            </a:r>
            <a:endParaRPr dirty="0"/>
          </a:p>
          <a:p>
            <a:pPr marL="347345" lvl="1" indent="-342900" algn="just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Char char=" "/>
            </a:pPr>
            <a:r>
              <a:rPr lang="es-AR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Calidad:</a:t>
            </a:r>
            <a:r>
              <a:rPr lang="es-AR" sz="2000" dirty="0">
                <a:latin typeface="Calibri"/>
                <a:ea typeface="Calibri"/>
                <a:cs typeface="Calibri"/>
                <a:sym typeface="Calibri"/>
              </a:rPr>
              <a:t> relación entre Errores / KLDC</a:t>
            </a:r>
            <a:endParaRPr dirty="0"/>
          </a:p>
          <a:p>
            <a:pPr marL="347345" lvl="1" indent="-342900" algn="just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Char char=" "/>
            </a:pPr>
            <a:r>
              <a:rPr lang="es-AR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Costo</a:t>
            </a:r>
            <a:r>
              <a:rPr lang="es-AR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AR" sz="2000" dirty="0">
                <a:latin typeface="Calibri"/>
                <a:ea typeface="Calibri"/>
                <a:cs typeface="Calibri"/>
                <a:sym typeface="Calibri"/>
              </a:rPr>
              <a:t>relación entre $ / KLDC</a:t>
            </a:r>
            <a:endParaRPr dirty="0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228" name="Google Shape;228;p17"/>
          <p:cNvSpPr txBox="1"/>
          <p:nvPr/>
        </p:nvSpPr>
        <p:spPr>
          <a:xfrm>
            <a:off x="7053749" y="2188633"/>
            <a:ext cx="400052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KLDC (miles de líneas de código</a:t>
            </a:r>
            <a:r>
              <a:rPr lang="es-A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LDC - LÍNEAS DE CÓDIGO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779206" y="4183625"/>
            <a:ext cx="2509684" cy="7386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AR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Como manejo las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347884" y="4281948"/>
            <a:ext cx="36526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líneas en blanco,  comentarios ,  etc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7" descr="Signo de interrogaci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2413" y="378296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/>
          <p:nvPr/>
        </p:nvSpPr>
        <p:spPr>
          <a:xfrm>
            <a:off x="6291749" y="2188633"/>
            <a:ext cx="762000" cy="69528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8940" y="43125"/>
                </a:moveTo>
                <a:lnTo>
                  <a:pt x="18940" y="76875"/>
                </a:lnTo>
                <a:lnTo>
                  <a:pt x="44602" y="76875"/>
                </a:lnTo>
                <a:lnTo>
                  <a:pt x="70265" y="105000"/>
                </a:lnTo>
                <a:lnTo>
                  <a:pt x="70265" y="15000"/>
                </a:lnTo>
                <a:lnTo>
                  <a:pt x="44602" y="43125"/>
                </a:lnTo>
                <a:close/>
              </a:path>
              <a:path w="120000" h="120000" fill="darken" extrusionOk="0">
                <a:moveTo>
                  <a:pt x="18940" y="43125"/>
                </a:moveTo>
                <a:lnTo>
                  <a:pt x="18940" y="76875"/>
                </a:lnTo>
                <a:lnTo>
                  <a:pt x="44602" y="76875"/>
                </a:lnTo>
                <a:lnTo>
                  <a:pt x="70265" y="105000"/>
                </a:lnTo>
                <a:lnTo>
                  <a:pt x="70265" y="15000"/>
                </a:lnTo>
                <a:lnTo>
                  <a:pt x="44602" y="43125"/>
                </a:lnTo>
                <a:close/>
              </a:path>
              <a:path w="120000" h="120000" fill="none" extrusionOk="0">
                <a:moveTo>
                  <a:pt x="18940" y="43125"/>
                </a:moveTo>
                <a:lnTo>
                  <a:pt x="44602" y="43125"/>
                </a:lnTo>
                <a:lnTo>
                  <a:pt x="70265" y="15000"/>
                </a:lnTo>
                <a:lnTo>
                  <a:pt x="70265" y="105000"/>
                </a:lnTo>
                <a:lnTo>
                  <a:pt x="44602" y="76875"/>
                </a:lnTo>
                <a:lnTo>
                  <a:pt x="18940" y="76875"/>
                </a:lnTo>
                <a:close/>
                <a:moveTo>
                  <a:pt x="80530" y="43125"/>
                </a:moveTo>
                <a:lnTo>
                  <a:pt x="101060" y="26250"/>
                </a:lnTo>
                <a:moveTo>
                  <a:pt x="80530" y="60000"/>
                </a:moveTo>
                <a:lnTo>
                  <a:pt x="101060" y="60000"/>
                </a:lnTo>
                <a:moveTo>
                  <a:pt x="80530" y="76875"/>
                </a:moveTo>
                <a:lnTo>
                  <a:pt x="101060" y="93750"/>
                </a:lnTo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B0B8BC"/>
              </a:gs>
              <a:gs pos="50000">
                <a:srgbClr val="CDD2D4"/>
              </a:gs>
              <a:gs pos="100000">
                <a:srgbClr val="E6E9E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3900948" y="4085303"/>
            <a:ext cx="5385619" cy="2031285"/>
          </a:xfrm>
          <a:prstGeom prst="rect">
            <a:avLst/>
          </a:prstGeom>
          <a:gradFill>
            <a:gsLst>
              <a:gs pos="0">
                <a:srgbClr val="E78D40"/>
              </a:gs>
              <a:gs pos="50000">
                <a:srgbClr val="E68420"/>
              </a:gs>
              <a:gs pos="100000">
                <a:srgbClr val="CC751C"/>
              </a:gs>
            </a:gsLst>
            <a:lin ang="2700000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Propuesta </a:t>
            </a:r>
            <a:r>
              <a:rPr lang="es-AR" sz="1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Fenton/Pfleeger</a:t>
            </a:r>
            <a:endParaRPr sz="1800" b="1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Char char="•"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Medir :</a:t>
            </a: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 </a:t>
            </a: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CLOC = </a:t>
            </a:r>
            <a:r>
              <a:rPr lang="es-AR" sz="1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Cantidad de líneas de comentarios</a:t>
            </a: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Char char="•"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Luego:</a:t>
            </a: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Char char="•"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long total (LOC) = NCLOC + CLOC</a:t>
            </a: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Char char="•"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Surgen medidas indirectas:</a:t>
            </a: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Char char="•"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CLOC/LOC mide la densidad de comentarios</a:t>
            </a: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Ejemplo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331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Wingdings" panose="05000000000000000000" pitchFamily="2" charset="2"/>
              <a:buChar char="v"/>
            </a:pPr>
            <a:r>
              <a:rPr lang="es-AR" sz="1800" dirty="0"/>
              <a:t>Calcular, usando</a:t>
            </a:r>
            <a:r>
              <a:rPr lang="es-AR" sz="1800" b="1" dirty="0"/>
              <a:t> LDC </a:t>
            </a:r>
            <a:r>
              <a:rPr lang="es-AR" sz="1800" dirty="0"/>
              <a:t>, la productividad, calidad y costo para los cuatro proyectos de los cuales se proporcionan los datos. </a:t>
            </a: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/>
          </a:p>
        </p:txBody>
      </p:sp>
      <p:graphicFrame>
        <p:nvGraphicFramePr>
          <p:cNvPr id="241" name="Google Shape;241;p18"/>
          <p:cNvGraphicFramePr/>
          <p:nvPr/>
        </p:nvGraphicFramePr>
        <p:xfrm>
          <a:off x="2135560" y="2556633"/>
          <a:ext cx="7676025" cy="2533100"/>
        </p:xfrm>
        <a:graphic>
          <a:graphicData uri="http://schemas.openxmlformats.org/drawingml/2006/table">
            <a:tbl>
              <a:tblPr>
                <a:noFill/>
                <a:tableStyleId>{8072694A-1CE3-4E29-A031-AF2FF62412AC}</a:tableStyleId>
              </a:tblPr>
              <a:tblGrid>
                <a:gridCol w="81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0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9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b="1" u="none" strike="noStrike" cap="none"/>
                        <a:t>Proyecto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b="1" u="none" strike="noStrike" cap="none"/>
                        <a:t>LDC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b="1" u="none" strike="noStrike" cap="none"/>
                        <a:t>U$S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b="1" u="none" strike="noStrike" cap="none"/>
                        <a:t>Errores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b="1" u="none" strike="noStrike" cap="none"/>
                        <a:t>Personas-mes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b="1" u="none" strike="noStrike" cap="none"/>
                        <a:t>Errores/KLDC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b="1" u="none" strike="noStrike" cap="none"/>
                        <a:t>U$S/KLDC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b="1" u="none" strike="noStrike" cap="none"/>
                        <a:t>KLDC/Personas-mes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P1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25.500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15000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567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15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22,23 %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588,23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1,7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P2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19.100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7200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210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10,99 %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376,96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1,91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P3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10.700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6000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20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9,34 %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560,74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0,53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P4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100.000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18000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2200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30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22 %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180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48"/>
                        <a:buFont typeface="Noto Sans Symbols"/>
                        <a:buNone/>
                      </a:pPr>
                      <a:r>
                        <a:rPr lang="es-AR" sz="1100" u="none" strike="noStrike" cap="none"/>
                        <a:t>3,33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2" name="Google Shape;242;p18"/>
          <p:cNvSpPr txBox="1"/>
          <p:nvPr/>
        </p:nvSpPr>
        <p:spPr>
          <a:xfrm>
            <a:off x="6310314" y="714356"/>
            <a:ext cx="3672408" cy="941796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Productividad</a:t>
            </a:r>
            <a:r>
              <a:rPr lang="es-A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KLDC/persona-mes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Calidad</a:t>
            </a:r>
            <a:r>
              <a:rPr lang="es-A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errores/KLDC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</a:t>
            </a:r>
            <a:r>
              <a:rPr lang="es-A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págs.. Doc./ KLDC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Costo</a:t>
            </a:r>
            <a:r>
              <a:rPr lang="es-A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$/KLDC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614949" y="5019368"/>
            <a:ext cx="9822424" cy="1754326"/>
          </a:xfrm>
          <a:prstGeom prst="rect">
            <a:avLst/>
          </a:prstGeom>
          <a:gradFill>
            <a:gsLst>
              <a:gs pos="0">
                <a:srgbClr val="FFDE7E"/>
              </a:gs>
              <a:gs pos="50000">
                <a:srgbClr val="FFE9B1"/>
              </a:gs>
              <a:gs pos="100000">
                <a:srgbClr val="FFF2D9"/>
              </a:gs>
            </a:gsLst>
            <a:lin ang="5400000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Char char="•"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 es el proyecto de </a:t>
            </a:r>
            <a:r>
              <a:rPr lang="es-AR" sz="1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mayor calidad </a:t>
            </a: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(errores/KLDC)?</a:t>
            </a: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Char char="•"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 es el proyecto de </a:t>
            </a:r>
            <a:r>
              <a:rPr lang="es-AR" sz="1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mayor costo por línea </a:t>
            </a: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($/KLDC)?</a:t>
            </a: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Char char="•"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¿Cuál es el proyecto de </a:t>
            </a:r>
            <a:r>
              <a:rPr lang="es-AR" sz="1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menor productividad por persona </a:t>
            </a: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(KLDC/personas-mes)?</a:t>
            </a: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/>
          <p:nvPr/>
        </p:nvSpPr>
        <p:spPr>
          <a:xfrm>
            <a:off x="3393597" y="708048"/>
            <a:ext cx="4478865" cy="914400"/>
          </a:xfrm>
          <a:prstGeom prst="rect">
            <a:avLst/>
          </a:prstGeom>
          <a:solidFill>
            <a:srgbClr val="FFBFBF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317500" dir="5400000" sx="90000" sy="-19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 de       Punto función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2025925" y="1773319"/>
            <a:ext cx="74168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19088" marR="0" lvl="0" indent="-319088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AR" sz="29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PF- Punto función </a:t>
            </a:r>
            <a:r>
              <a:rPr lang="es-AR" sz="23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(Albrecht 1978)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accent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PF = TOTAL * [0.65 + 0.01 * SUM(Fi)]       i=1 a 14    0 &lt;= Fi&lt;=5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accent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                               simple|medio|complejo</a:t>
            </a:r>
            <a:endParaRPr sz="1800" b="1" i="0" u="none" strike="noStrike" cap="none">
              <a:solidFill>
                <a:schemeClr val="accent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# Entradas                                     *    [  3 |  4  |  6   ]    =      ......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# Salidas                                        *    [  4 |  5  |  7   ]    =      ......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# Consultas                                    *    [  3 |  4  |  6   ]    =      ......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# Almacenamientos internos         *    [  7 | 10 |  15 ]    =      ......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# Interfaces externas                     *    [  5 |  7  |  10 ]     =      ......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                                                      </a:t>
            </a:r>
            <a:r>
              <a:rPr lang="es-AR" sz="1200" b="1" i="0" u="none" strike="noStrike" cap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          TOTAL                              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9088" marR="0" lvl="0" indent="-31908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accent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2063553" y="3212976"/>
            <a:ext cx="7572375" cy="2286000"/>
          </a:xfrm>
          <a:prstGeom prst="rect">
            <a:avLst/>
          </a:prstGeom>
          <a:noFill/>
          <a:ln w="22225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7054922" y="1818901"/>
            <a:ext cx="3571875" cy="78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56" y="67300"/>
                </a:moveTo>
                <a:lnTo>
                  <a:pt x="-20873" y="236818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 de Ponderación, es subjetivo y esta dado por la organización/equipo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19"/>
          <p:cNvCxnSpPr/>
          <p:nvPr/>
        </p:nvCxnSpPr>
        <p:spPr>
          <a:xfrm>
            <a:off x="3163494" y="2928938"/>
            <a:ext cx="4372666" cy="2444278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4" name="Google Shape;254;p19"/>
          <p:cNvSpPr/>
          <p:nvPr/>
        </p:nvSpPr>
        <p:spPr>
          <a:xfrm>
            <a:off x="8416937" y="4284876"/>
            <a:ext cx="2214562" cy="1785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59647" y="100"/>
                </a:moveTo>
                <a:lnTo>
                  <a:pt x="-173556" y="-94354"/>
                </a:lnTo>
              </a:path>
            </a:pathLst>
          </a:custGeom>
          <a:solidFill>
            <a:srgbClr val="92D050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Son valores de ajuste de la complejidad según las preguntas de la siguiente pantalla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4873562" y="2211807"/>
            <a:ext cx="5715545" cy="973666"/>
          </a:xfrm>
          <a:prstGeom prst="wedgeEllipseCallout">
            <a:avLst>
              <a:gd name="adj1" fmla="val -55648"/>
              <a:gd name="adj2" fmla="val -167671"/>
            </a:avLst>
          </a:prstGeom>
          <a:gradFill>
            <a:gsLst>
              <a:gs pos="0">
                <a:srgbClr val="8CDE9E"/>
              </a:gs>
              <a:gs pos="50000">
                <a:srgbClr val="BAE8C3"/>
              </a:gs>
              <a:gs pos="100000">
                <a:srgbClr val="DEF2E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Mide la cantidad de funcionalidad de un sistema descripto en una especificación</a:t>
            </a: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alibri"/>
              <a:buNone/>
            </a:pPr>
            <a:r>
              <a:rPr lang="es-AR" b="1">
                <a:solidFill>
                  <a:srgbClr val="4A6617"/>
                </a:solidFill>
              </a:rPr>
              <a:t>Gestión de Proyectos </a:t>
            </a:r>
            <a:endParaRPr b="1">
              <a:solidFill>
                <a:srgbClr val="4A6617"/>
              </a:solidFill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>
                <a:solidFill>
                  <a:srgbClr val="4A6617"/>
                </a:solidFill>
              </a:rPr>
              <a:t>Métricas </a:t>
            </a:r>
            <a:endParaRPr>
              <a:solidFill>
                <a:srgbClr val="4A661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/>
          <p:nvPr/>
        </p:nvSpPr>
        <p:spPr>
          <a:xfrm>
            <a:off x="3016850" y="708474"/>
            <a:ext cx="4478865" cy="914400"/>
          </a:xfrm>
          <a:prstGeom prst="rect">
            <a:avLst/>
          </a:prstGeom>
          <a:solidFill>
            <a:srgbClr val="FFBFBF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317500" dir="5400000" sx="90000" sy="-19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933" y="6005151"/>
            <a:ext cx="5600700" cy="89535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 de    Punto función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3" name="Google Shape;263;p20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1923663" y="1972901"/>
            <a:ext cx="8715375" cy="4032250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 ¿Requiere el sistema copias de seguridad y de recuperación fiables?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2.¿Se requiere comunicación de datos?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 Existen funciones de procesamiento distribuido?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 ¿Es crítico el rendimiento?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 ¿Se ejecuta el sistema en un entorno operativo existente y fuertemente utilizado?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 ¿Requiere el sistema entrada de datos interactiva?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 ¿Requiere la entrada de datos interactiva que las transacciones de entrada se lleven a cabo sobre múltiples pantallas u operaciones?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 ¿Se actualizan los archivos maestros de forma interactiva?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9. ¿Son complejas las entradas, las salidas, los archivos o las peticiones?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10. ¿Es complejo el procesamiento interno?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11. ¿Se ha diseñado el código para ser reutilizable?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12. ¿Están incluidas en el diseño la conversión y la instalación'?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13. ¿Se ha diseñado el sistema para soportar múltiples instalaciones en diferentes organizaciones?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14. ¿Se ha diseñado la aplicación para facilitar los cambios y para ser fácilmente utilizada por el usuario?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7453314" y="5643564"/>
            <a:ext cx="3214687" cy="928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3600" y="24961"/>
                </a:moveTo>
                <a:lnTo>
                  <a:pt x="-34284" y="60506"/>
                </a:lnTo>
              </a:path>
            </a:pathLst>
          </a:custGeom>
          <a:solidFill>
            <a:srgbClr val="92D050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una de las preguntas se contesta de acuerdo a  la siguiente escala de valores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/>
          <p:nvPr/>
        </p:nvSpPr>
        <p:spPr>
          <a:xfrm>
            <a:off x="3393597" y="758998"/>
            <a:ext cx="4478865" cy="914400"/>
          </a:xfrm>
          <a:prstGeom prst="rect">
            <a:avLst/>
          </a:prstGeom>
          <a:solidFill>
            <a:srgbClr val="FFBFBF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317500" dir="5400000" sx="90000" sy="-19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1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 de      Punto función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1071627" y="1929469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Wingdings" panose="05000000000000000000" pitchFamily="2" charset="2"/>
              <a:buChar char="v"/>
            </a:pPr>
            <a:r>
              <a:rPr lang="es-AR" dirty="0"/>
              <a:t>Métricas derivadas: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AR" b="1" dirty="0"/>
              <a:t>Productividad: </a:t>
            </a:r>
            <a:r>
              <a:rPr lang="es-AR" dirty="0"/>
              <a:t>relación entre PF y </a:t>
            </a:r>
            <a:r>
              <a:rPr lang="es-AR" dirty="0" err="1"/>
              <a:t>Persona_mes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AR" b="1" dirty="0"/>
              <a:t>Calidad</a:t>
            </a:r>
            <a:r>
              <a:rPr lang="es-AR" dirty="0"/>
              <a:t>: relación entre Errores y PF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AR" b="1" dirty="0"/>
              <a:t>Costo</a:t>
            </a:r>
            <a:r>
              <a:rPr lang="es-AR" dirty="0"/>
              <a:t>: relación entre $ y PF</a:t>
            </a:r>
            <a:endParaRPr dirty="0"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dirty="0"/>
          </a:p>
        </p:txBody>
      </p:sp>
      <p:sp>
        <p:nvSpPr>
          <p:cNvPr id="273" name="Google Shape;273;p21"/>
          <p:cNvSpPr txBox="1">
            <a:spLocks noGrp="1"/>
          </p:cNvSpPr>
          <p:nvPr>
            <p:ph type="body" idx="4294967295"/>
          </p:nvPr>
        </p:nvSpPr>
        <p:spPr>
          <a:xfrm>
            <a:off x="10029825" y="6551613"/>
            <a:ext cx="2162175" cy="30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91440" lvl="0" indent="-1295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00000"/>
              <a:buChar char="»"/>
            </a:pPr>
            <a:r>
              <a:rPr lang="es-AR"/>
              <a:t>Pressman Cap. 15 </a:t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1573137" y="3891446"/>
            <a:ext cx="6382492" cy="1126462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s-AR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Productividad</a:t>
            </a:r>
            <a:r>
              <a:rPr lang="es-AR"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PF / Persona_mes</a:t>
            </a:r>
            <a:endParaRPr sz="2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s-AR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Calidad</a:t>
            </a:r>
            <a:r>
              <a:rPr lang="es-AR"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Errores / PF</a:t>
            </a:r>
            <a:endParaRPr sz="2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s-AR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Costo</a:t>
            </a:r>
            <a:r>
              <a:rPr lang="es-AR"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$ / PF</a:t>
            </a:r>
            <a:endParaRPr sz="2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1517499" y="5548137"/>
            <a:ext cx="7731900" cy="995100"/>
          </a:xfrm>
          <a:prstGeom prst="rect">
            <a:avLst/>
          </a:prstGeom>
          <a:solidFill>
            <a:srgbClr val="76A88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 subjetiva </a:t>
            </a:r>
            <a:r>
              <a:rPr lang="es-AR" sz="2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independiente del lenguaje</a:t>
            </a: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de estimación más fácil.</a:t>
            </a:r>
            <a:endParaRPr sz="20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AR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 temprana</a:t>
            </a:r>
            <a:endParaRPr sz="20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/>
          <p:nvPr/>
        </p:nvSpPr>
        <p:spPr>
          <a:xfrm>
            <a:off x="6424538" y="581828"/>
            <a:ext cx="2019708" cy="9939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317500" dir="5400000" sx="90000" sy="-19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xfrm>
            <a:off x="623392" y="719840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 dirty="0">
                <a:solidFill>
                  <a:schemeClr val="accent5"/>
                </a:solidFill>
              </a:rPr>
              <a:t>Desarrollo de una métrica-    GQM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82" name="Google Shape;282;p22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s-AR" dirty="0" err="1"/>
              <a:t>Victor</a:t>
            </a:r>
            <a:r>
              <a:rPr lang="es-AR" dirty="0"/>
              <a:t> </a:t>
            </a:r>
            <a:r>
              <a:rPr lang="es-AR" dirty="0" err="1"/>
              <a:t>Basili</a:t>
            </a:r>
            <a:r>
              <a:rPr lang="es-AR" dirty="0"/>
              <a:t> desarrolló un método llamado </a:t>
            </a:r>
            <a:r>
              <a:rPr lang="es-AR" b="1" dirty="0"/>
              <a:t>GQM</a:t>
            </a:r>
            <a:r>
              <a:rPr lang="es-AR" dirty="0"/>
              <a:t>  (</a:t>
            </a:r>
            <a:r>
              <a:rPr lang="es-AR" dirty="0" err="1"/>
              <a:t>Goal</a:t>
            </a:r>
            <a:r>
              <a:rPr lang="es-AR" dirty="0"/>
              <a:t>, </a:t>
            </a:r>
            <a:r>
              <a:rPr lang="es-AR" dirty="0" err="1"/>
              <a:t>Question</a:t>
            </a:r>
            <a:r>
              <a:rPr lang="es-AR" dirty="0"/>
              <a:t>, </a:t>
            </a:r>
            <a:r>
              <a:rPr lang="es-AR" dirty="0" err="1"/>
              <a:t>Metric</a:t>
            </a:r>
            <a:r>
              <a:rPr lang="es-AR" dirty="0"/>
              <a:t>) (o en castellano: OPM Objetivo, Pregunta, Métrica).</a:t>
            </a:r>
            <a:endParaRPr dirty="0"/>
          </a:p>
          <a:p>
            <a:pPr marL="434340" lvl="0" indent="-3429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Wingdings" panose="05000000000000000000" pitchFamily="2" charset="2"/>
              <a:buChar char="v"/>
            </a:pPr>
            <a:endParaRPr dirty="0"/>
          </a:p>
          <a:p>
            <a:pPr marL="342900" lvl="0" indent="-3429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Wingdings" panose="05000000000000000000" pitchFamily="2" charset="2"/>
              <a:buChar char="v"/>
            </a:pPr>
            <a:r>
              <a:rPr lang="es-AR" dirty="0"/>
              <a:t> (</a:t>
            </a:r>
            <a:r>
              <a:rPr lang="es-AR" u="sng" dirty="0">
                <a:solidFill>
                  <a:schemeClr val="hlink"/>
                </a:solidFill>
                <a:hlinkClick r:id="rId3"/>
              </a:rPr>
              <a:t>ftp://ftp.cs.umd.edu/pub/sel/papers/gqm.pdf</a:t>
            </a:r>
            <a:r>
              <a:rPr lang="es-AR" dirty="0"/>
              <a:t>)</a:t>
            </a:r>
            <a:endParaRPr dirty="0"/>
          </a:p>
          <a:p>
            <a:pPr marL="434340" lvl="0" indent="-3429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Wingdings" panose="05000000000000000000" pitchFamily="2" charset="2"/>
              <a:buChar char="v"/>
            </a:pPr>
            <a:endParaRPr dirty="0"/>
          </a:p>
          <a:p>
            <a:pPr marL="342900" lvl="0" indent="-3429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s-AR" dirty="0"/>
              <a:t>Dicho método esta orientado a lograr una métrica que “mida” cierto objetivo. El mismo nos permite mejorar la calidad de nuestro proyecto.</a:t>
            </a:r>
            <a:endParaRPr dirty="0"/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8658" y="5053781"/>
            <a:ext cx="3210232" cy="1605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/>
              <a:t>  </a:t>
            </a:r>
            <a:r>
              <a:rPr lang="es-AR">
                <a:solidFill>
                  <a:schemeClr val="accent5"/>
                </a:solidFill>
              </a:rPr>
              <a:t>GQM (OPM)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9" name="Google Shape;289;p23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Wingdings" panose="05000000000000000000" pitchFamily="2" charset="2"/>
              <a:buChar char="v"/>
            </a:pPr>
            <a:r>
              <a:rPr lang="es-AR" dirty="0"/>
              <a:t>Estructura :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AR" dirty="0"/>
              <a:t>Nivel </a:t>
            </a:r>
            <a:r>
              <a:rPr lang="es-AR" b="1" dirty="0"/>
              <a:t>Conceptual</a:t>
            </a:r>
            <a:r>
              <a:rPr lang="es-AR" dirty="0"/>
              <a:t> (</a:t>
            </a:r>
            <a:r>
              <a:rPr lang="es-AR" dirty="0" err="1"/>
              <a:t>Goal</a:t>
            </a:r>
            <a:r>
              <a:rPr lang="es-AR" dirty="0"/>
              <a:t> / Objetivo).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AR" dirty="0"/>
              <a:t>Se define un objetivo (en nuestro caso, para el proyecto).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AR" dirty="0"/>
              <a:t>Nivel </a:t>
            </a:r>
            <a:r>
              <a:rPr lang="es-AR" b="1" dirty="0"/>
              <a:t>Operativo</a:t>
            </a:r>
            <a:r>
              <a:rPr lang="es-AR" dirty="0"/>
              <a:t> (</a:t>
            </a:r>
            <a:r>
              <a:rPr lang="es-AR" dirty="0" err="1"/>
              <a:t>Question</a:t>
            </a:r>
            <a:r>
              <a:rPr lang="es-AR" dirty="0"/>
              <a:t> / Pregunta).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AR" dirty="0"/>
              <a:t>Se refina un conjunto de preguntas a partir del objetivo, con el propósito de verificar su cumplimiento.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AR" dirty="0"/>
              <a:t>Nivel </a:t>
            </a:r>
            <a:r>
              <a:rPr lang="es-AR" b="1" dirty="0"/>
              <a:t>Cuantitativo</a:t>
            </a:r>
            <a:r>
              <a:rPr lang="es-AR" dirty="0"/>
              <a:t> (</a:t>
            </a:r>
            <a:r>
              <a:rPr lang="es-AR" dirty="0" err="1"/>
              <a:t>Metric</a:t>
            </a:r>
            <a:r>
              <a:rPr lang="es-AR" dirty="0"/>
              <a:t> / Métrica).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AR" dirty="0"/>
              <a:t>Se asocia un conjunto de métricas para cada pregunta, de modo de responder a cada una de un modo cuantitativo.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GQM (OPM)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95" name="Google Shape;295;p24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96" name="Google Shape;29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8413" y="1883261"/>
            <a:ext cx="6778119" cy="398889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GQM     Ejemplo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02" name="Google Shape;302;p25"/>
          <p:cNvSpPr txBox="1">
            <a:spLocks noGrp="1"/>
          </p:cNvSpPr>
          <p:nvPr>
            <p:ph type="body" idx="1"/>
          </p:nvPr>
        </p:nvSpPr>
        <p:spPr>
          <a:xfrm>
            <a:off x="889000" y="1902575"/>
            <a:ext cx="9527480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70840" lvl="0" indent="-37084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s-AR" sz="2800"/>
              <a:t>Evaluamos, en la etapa de Análisis de Requerimientos, la tarea  </a:t>
            </a:r>
            <a:r>
              <a:rPr lang="es-AR" sz="2800" u="sng"/>
              <a:t>Asignación de responsabilidades.</a:t>
            </a:r>
            <a:endParaRPr sz="2800"/>
          </a:p>
          <a:p>
            <a:pPr marL="548640" lvl="0" indent="-279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None/>
            </a:pPr>
            <a:endParaRPr sz="2800"/>
          </a:p>
        </p:txBody>
      </p:sp>
      <p:graphicFrame>
        <p:nvGraphicFramePr>
          <p:cNvPr id="303" name="Google Shape;303;p25"/>
          <p:cNvGraphicFramePr/>
          <p:nvPr/>
        </p:nvGraphicFramePr>
        <p:xfrm>
          <a:off x="2335784" y="1853248"/>
          <a:ext cx="7704000" cy="4145410"/>
        </p:xfrm>
        <a:graphic>
          <a:graphicData uri="http://schemas.openxmlformats.org/drawingml/2006/table">
            <a:tbl>
              <a:tblPr firstRow="1" bandRow="1">
                <a:noFill/>
                <a:tableStyleId>{8072694A-1CE3-4E29-A031-AF2FF62412AC}</a:tableStyleId>
              </a:tblPr>
              <a:tblGrid>
                <a:gridCol w="214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AR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Propósito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828D70"/>
                        </a:gs>
                        <a:gs pos="50000">
                          <a:srgbClr val="BCCCA2"/>
                        </a:gs>
                        <a:gs pos="100000">
                          <a:srgbClr val="E1F5C2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AR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Evaluar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828D70"/>
                        </a:gs>
                        <a:gs pos="50000">
                          <a:srgbClr val="BCCCA2"/>
                        </a:gs>
                        <a:gs pos="100000">
                          <a:srgbClr val="E1F5C2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828D70"/>
                        </a:gs>
                        <a:gs pos="50000">
                          <a:srgbClr val="BCCCA2"/>
                        </a:gs>
                        <a:gs pos="100000">
                          <a:srgbClr val="E1F5C2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AR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828D70"/>
                        </a:gs>
                        <a:gs pos="50000">
                          <a:srgbClr val="BCCCA2"/>
                        </a:gs>
                        <a:gs pos="100000">
                          <a:srgbClr val="E1F5C2"/>
                        </a:gs>
                      </a:gsLst>
                      <a:lin ang="5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AR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Asignación de responsabilidades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828D70"/>
                        </a:gs>
                        <a:gs pos="50000">
                          <a:srgbClr val="BCCCA2"/>
                        </a:gs>
                        <a:gs pos="100000">
                          <a:srgbClr val="E1F5C2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AR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Punto de Vista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828D70"/>
                        </a:gs>
                        <a:gs pos="50000">
                          <a:srgbClr val="BCCCA2"/>
                        </a:gs>
                        <a:gs pos="100000">
                          <a:srgbClr val="E1F5C2"/>
                        </a:gs>
                      </a:gsLst>
                      <a:lin ang="5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AR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Gerencia de Proyecto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828D70"/>
                        </a:gs>
                        <a:gs pos="50000">
                          <a:srgbClr val="BCCCA2"/>
                        </a:gs>
                        <a:gs pos="100000">
                          <a:srgbClr val="E1F5C2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s-A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Pregunta 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¿Existe  un proceso para la asignación de roles?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Binario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s-A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Pregunta 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¿Hay un responsable de asignar roles?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Binario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Pregunta 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¿El responsable siempre realiza su tarea?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Binario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Pregunta 4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¿Existe información anterior sobre las tareas realizadas por cada integrante?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M4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Binario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A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Pregunta 5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¿Esa información esta disponible?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M5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AR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Binario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E1F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6"/>
          <p:cNvGrpSpPr/>
          <p:nvPr/>
        </p:nvGrpSpPr>
        <p:grpSpPr>
          <a:xfrm>
            <a:off x="1948499" y="4773072"/>
            <a:ext cx="8642184" cy="1356255"/>
            <a:chOff x="-3" y="-3"/>
            <a:chExt cx="2982" cy="794"/>
          </a:xfrm>
        </p:grpSpPr>
        <p:sp>
          <p:nvSpPr>
            <p:cNvPr id="309" name="Google Shape;309;p26"/>
            <p:cNvSpPr/>
            <p:nvPr/>
          </p:nvSpPr>
          <p:spPr>
            <a:xfrm>
              <a:off x="-3" y="-3"/>
              <a:ext cx="2982" cy="794"/>
            </a:xfrm>
            <a:prstGeom prst="rect">
              <a:avLst/>
            </a:prstGeom>
            <a:solidFill>
              <a:srgbClr val="C6E58E"/>
            </a:solidFill>
            <a:ln w="11100" cap="flat" cmpd="sng">
              <a:solidFill>
                <a:srgbClr val="A0A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0" y="0"/>
              <a:ext cx="2976" cy="788"/>
              <a:chOff x="0" y="0"/>
              <a:chExt cx="2976" cy="788"/>
            </a:xfrm>
          </p:grpSpPr>
          <p:grpSp>
            <p:nvGrpSpPr>
              <p:cNvPr id="311" name="Google Shape;311;p26"/>
              <p:cNvGrpSpPr/>
              <p:nvPr/>
            </p:nvGrpSpPr>
            <p:grpSpPr>
              <a:xfrm>
                <a:off x="0" y="0"/>
                <a:ext cx="344" cy="394"/>
                <a:chOff x="0" y="0"/>
                <a:chExt cx="344" cy="394"/>
              </a:xfrm>
            </p:grpSpPr>
            <p:sp>
              <p:nvSpPr>
                <p:cNvPr id="312" name="Google Shape;312;p26"/>
                <p:cNvSpPr/>
                <p:nvPr/>
              </p:nvSpPr>
              <p:spPr>
                <a:xfrm>
                  <a:off x="0" y="0"/>
                  <a:ext cx="344" cy="194"/>
                </a:xfrm>
                <a:prstGeom prst="rect">
                  <a:avLst/>
                </a:prstGeom>
                <a:solidFill>
                  <a:srgbClr val="C6E58E"/>
                </a:solidFill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313" name="Google Shape;313;p26"/>
                <p:cNvSpPr/>
                <p:nvPr/>
              </p:nvSpPr>
              <p:spPr>
                <a:xfrm>
                  <a:off x="28" y="0"/>
                  <a:ext cx="288" cy="394"/>
                </a:xfrm>
                <a:prstGeom prst="rect">
                  <a:avLst/>
                </a:prstGeom>
                <a:solidFill>
                  <a:srgbClr val="C6E5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s-AR" sz="1600" b="1" i="1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endParaRPr sz="2800" b="1" i="1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  <p:grpSp>
            <p:nvGrpSpPr>
              <p:cNvPr id="314" name="Google Shape;314;p26"/>
              <p:cNvGrpSpPr/>
              <p:nvPr/>
            </p:nvGrpSpPr>
            <p:grpSpPr>
              <a:xfrm>
                <a:off x="344" y="0"/>
                <a:ext cx="1593" cy="304"/>
                <a:chOff x="344" y="0"/>
                <a:chExt cx="1593" cy="304"/>
              </a:xfrm>
            </p:grpSpPr>
            <p:sp>
              <p:nvSpPr>
                <p:cNvPr id="315" name="Google Shape;315;p26"/>
                <p:cNvSpPr/>
                <p:nvPr/>
              </p:nvSpPr>
              <p:spPr>
                <a:xfrm>
                  <a:off x="344" y="0"/>
                  <a:ext cx="1593" cy="247"/>
                </a:xfrm>
                <a:prstGeom prst="rect">
                  <a:avLst/>
                </a:prstGeom>
                <a:solidFill>
                  <a:srgbClr val="C6E58E"/>
                </a:solidFill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316" name="Google Shape;316;p26"/>
                <p:cNvSpPr/>
                <p:nvPr/>
              </p:nvSpPr>
              <p:spPr>
                <a:xfrm>
                  <a:off x="372" y="0"/>
                  <a:ext cx="1512" cy="304"/>
                </a:xfrm>
                <a:prstGeom prst="rect">
                  <a:avLst/>
                </a:prstGeom>
                <a:solidFill>
                  <a:srgbClr val="C6E5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s-AR"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Gestión de Asignación de roles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  <p:grpSp>
            <p:nvGrpSpPr>
              <p:cNvPr id="317" name="Google Shape;317;p26"/>
              <p:cNvGrpSpPr/>
              <p:nvPr/>
            </p:nvGrpSpPr>
            <p:grpSpPr>
              <a:xfrm>
                <a:off x="1912" y="0"/>
                <a:ext cx="1064" cy="394"/>
                <a:chOff x="1912" y="0"/>
                <a:chExt cx="1064" cy="394"/>
              </a:xfrm>
            </p:grpSpPr>
            <p:sp>
              <p:nvSpPr>
                <p:cNvPr id="318" name="Google Shape;318;p26"/>
                <p:cNvSpPr/>
                <p:nvPr/>
              </p:nvSpPr>
              <p:spPr>
                <a:xfrm>
                  <a:off x="1912" y="0"/>
                  <a:ext cx="1064" cy="258"/>
                </a:xfrm>
                <a:prstGeom prst="rect">
                  <a:avLst/>
                </a:prstGeom>
                <a:solidFill>
                  <a:srgbClr val="C6E58E"/>
                </a:solidFill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319" name="Google Shape;319;p26"/>
                <p:cNvSpPr/>
                <p:nvPr/>
              </p:nvSpPr>
              <p:spPr>
                <a:xfrm>
                  <a:off x="1940" y="0"/>
                  <a:ext cx="1008" cy="394"/>
                </a:xfrm>
                <a:prstGeom prst="rect">
                  <a:avLst/>
                </a:prstGeom>
                <a:solidFill>
                  <a:srgbClr val="C6E5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s-AR"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Verdadero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  <p:grpSp>
            <p:nvGrpSpPr>
              <p:cNvPr id="320" name="Google Shape;320;p26"/>
              <p:cNvGrpSpPr/>
              <p:nvPr/>
            </p:nvGrpSpPr>
            <p:grpSpPr>
              <a:xfrm>
                <a:off x="0" y="394"/>
                <a:ext cx="344" cy="394"/>
                <a:chOff x="0" y="394"/>
                <a:chExt cx="344" cy="394"/>
              </a:xfrm>
            </p:grpSpPr>
            <p:sp>
              <p:nvSpPr>
                <p:cNvPr id="321" name="Google Shape;321;p26"/>
                <p:cNvSpPr/>
                <p:nvPr/>
              </p:nvSpPr>
              <p:spPr>
                <a:xfrm>
                  <a:off x="0" y="394"/>
                  <a:ext cx="344" cy="394"/>
                </a:xfrm>
                <a:prstGeom prst="rect">
                  <a:avLst/>
                </a:prstGeom>
                <a:solidFill>
                  <a:srgbClr val="C6E58E"/>
                </a:solidFill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322" name="Google Shape;322;p26"/>
                <p:cNvSpPr/>
                <p:nvPr/>
              </p:nvSpPr>
              <p:spPr>
                <a:xfrm>
                  <a:off x="28" y="394"/>
                  <a:ext cx="288" cy="197"/>
                </a:xfrm>
                <a:prstGeom prst="rect">
                  <a:avLst/>
                </a:prstGeom>
                <a:solidFill>
                  <a:srgbClr val="C6E5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s-AR" sz="1600" b="1" i="1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endParaRPr sz="2800" b="1" i="1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  <p:grpSp>
            <p:nvGrpSpPr>
              <p:cNvPr id="323" name="Google Shape;323;p26"/>
              <p:cNvGrpSpPr/>
              <p:nvPr/>
            </p:nvGrpSpPr>
            <p:grpSpPr>
              <a:xfrm>
                <a:off x="344" y="394"/>
                <a:ext cx="1568" cy="394"/>
                <a:chOff x="344" y="394"/>
                <a:chExt cx="1568" cy="394"/>
              </a:xfrm>
            </p:grpSpPr>
            <p:sp>
              <p:nvSpPr>
                <p:cNvPr id="324" name="Google Shape;324;p26"/>
                <p:cNvSpPr/>
                <p:nvPr/>
              </p:nvSpPr>
              <p:spPr>
                <a:xfrm>
                  <a:off x="344" y="394"/>
                  <a:ext cx="1568" cy="394"/>
                </a:xfrm>
                <a:prstGeom prst="rect">
                  <a:avLst/>
                </a:prstGeom>
                <a:solidFill>
                  <a:srgbClr val="C6E58E"/>
                </a:solidFill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325" name="Google Shape;325;p26"/>
                <p:cNvSpPr/>
                <p:nvPr/>
              </p:nvSpPr>
              <p:spPr>
                <a:xfrm>
                  <a:off x="372" y="394"/>
                  <a:ext cx="1512" cy="197"/>
                </a:xfrm>
                <a:prstGeom prst="rect">
                  <a:avLst/>
                </a:prstGeom>
                <a:solidFill>
                  <a:srgbClr val="C6E5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s-AR"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Proceso de Asignación de roles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6" name="Google Shape;326;p26"/>
              <p:cNvGrpSpPr/>
              <p:nvPr/>
            </p:nvGrpSpPr>
            <p:grpSpPr>
              <a:xfrm>
                <a:off x="1912" y="394"/>
                <a:ext cx="1064" cy="394"/>
                <a:chOff x="1912" y="394"/>
                <a:chExt cx="1064" cy="394"/>
              </a:xfrm>
            </p:grpSpPr>
            <p:sp>
              <p:nvSpPr>
                <p:cNvPr id="327" name="Google Shape;327;p26"/>
                <p:cNvSpPr/>
                <p:nvPr/>
              </p:nvSpPr>
              <p:spPr>
                <a:xfrm>
                  <a:off x="1912" y="394"/>
                  <a:ext cx="1064" cy="394"/>
                </a:xfrm>
                <a:prstGeom prst="rect">
                  <a:avLst/>
                </a:prstGeom>
                <a:solidFill>
                  <a:srgbClr val="C6E58E"/>
                </a:solidFill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328" name="Google Shape;328;p26"/>
                <p:cNvSpPr/>
                <p:nvPr/>
              </p:nvSpPr>
              <p:spPr>
                <a:xfrm>
                  <a:off x="1940" y="394"/>
                  <a:ext cx="1008" cy="197"/>
                </a:xfrm>
                <a:prstGeom prst="rect">
                  <a:avLst/>
                </a:prstGeom>
                <a:solidFill>
                  <a:srgbClr val="C6E5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s-AR"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Verdadero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</p:grpSp>
      <p:grpSp>
        <p:nvGrpSpPr>
          <p:cNvPr id="329" name="Google Shape;329;p26"/>
          <p:cNvGrpSpPr/>
          <p:nvPr/>
        </p:nvGrpSpPr>
        <p:grpSpPr>
          <a:xfrm>
            <a:off x="2025594" y="1853119"/>
            <a:ext cx="8601517" cy="1279021"/>
            <a:chOff x="0" y="0"/>
            <a:chExt cx="3940" cy="1182"/>
          </a:xfrm>
        </p:grpSpPr>
        <p:grpSp>
          <p:nvGrpSpPr>
            <p:cNvPr id="330" name="Google Shape;330;p26"/>
            <p:cNvGrpSpPr/>
            <p:nvPr/>
          </p:nvGrpSpPr>
          <p:grpSpPr>
            <a:xfrm>
              <a:off x="0" y="0"/>
              <a:ext cx="516" cy="394"/>
              <a:chOff x="0" y="0"/>
              <a:chExt cx="516" cy="394"/>
            </a:xfrm>
          </p:grpSpPr>
          <p:sp>
            <p:nvSpPr>
              <p:cNvPr id="331" name="Google Shape;331;p26"/>
              <p:cNvSpPr/>
              <p:nvPr/>
            </p:nvSpPr>
            <p:spPr>
              <a:xfrm>
                <a:off x="0" y="0"/>
                <a:ext cx="516" cy="394"/>
              </a:xfrm>
              <a:prstGeom prst="rect">
                <a:avLst/>
              </a:prstGeom>
              <a:solidFill>
                <a:srgbClr val="E2E5E6"/>
              </a:solidFill>
              <a:ln w="9525" cap="flat" cmpd="sng">
                <a:solidFill>
                  <a:srgbClr val="A0A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28" y="0"/>
                <a:ext cx="460" cy="178"/>
              </a:xfrm>
              <a:prstGeom prst="rect">
                <a:avLst/>
              </a:prstGeom>
              <a:solidFill>
                <a:srgbClr val="E2E5E6"/>
              </a:solidFill>
              <a:ln>
                <a:noFill/>
              </a:ln>
            </p:spPr>
            <p:txBody>
              <a:bodyPr spcFirstLastPara="1" wrap="square" lIns="91425" tIns="45700" rIns="91425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s-AR" sz="1400" b="1" i="1" u="sng" strike="noStrike" cap="none">
                    <a:solidFill>
                      <a:schemeClr val="dk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Nombre</a:t>
                </a:r>
                <a:endParaRPr sz="1400" b="0" i="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p:grpSp>
        <p:grpSp>
          <p:nvGrpSpPr>
            <p:cNvPr id="333" name="Google Shape;333;p26"/>
            <p:cNvGrpSpPr/>
            <p:nvPr/>
          </p:nvGrpSpPr>
          <p:grpSpPr>
            <a:xfrm>
              <a:off x="516" y="0"/>
              <a:ext cx="1424" cy="394"/>
              <a:chOff x="516" y="0"/>
              <a:chExt cx="1424" cy="394"/>
            </a:xfrm>
          </p:grpSpPr>
          <p:sp>
            <p:nvSpPr>
              <p:cNvPr id="334" name="Google Shape;334;p26"/>
              <p:cNvSpPr/>
              <p:nvPr/>
            </p:nvSpPr>
            <p:spPr>
              <a:xfrm>
                <a:off x="516" y="0"/>
                <a:ext cx="1424" cy="394"/>
              </a:xfrm>
              <a:prstGeom prst="rect">
                <a:avLst/>
              </a:prstGeom>
              <a:solidFill>
                <a:srgbClr val="E2E5E6"/>
              </a:solidFill>
              <a:ln w="9525" cap="flat" cmpd="sng">
                <a:solidFill>
                  <a:srgbClr val="A0A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544" y="0"/>
                <a:ext cx="1368" cy="246"/>
              </a:xfrm>
              <a:prstGeom prst="rect">
                <a:avLst/>
              </a:prstGeom>
              <a:solidFill>
                <a:srgbClr val="E2E5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s-AR" sz="1400" b="1" i="0" u="sng" strike="noStrike" cap="none">
                    <a:solidFill>
                      <a:schemeClr val="dk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Descripción</a:t>
                </a:r>
                <a:endParaRPr sz="1400" b="1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p:grpSp>
        <p:grpSp>
          <p:nvGrpSpPr>
            <p:cNvPr id="336" name="Google Shape;336;p26"/>
            <p:cNvGrpSpPr/>
            <p:nvPr/>
          </p:nvGrpSpPr>
          <p:grpSpPr>
            <a:xfrm>
              <a:off x="1940" y="0"/>
              <a:ext cx="2000" cy="394"/>
              <a:chOff x="1940" y="0"/>
              <a:chExt cx="2000" cy="394"/>
            </a:xfrm>
          </p:grpSpPr>
          <p:sp>
            <p:nvSpPr>
              <p:cNvPr id="337" name="Google Shape;337;p26"/>
              <p:cNvSpPr/>
              <p:nvPr/>
            </p:nvSpPr>
            <p:spPr>
              <a:xfrm>
                <a:off x="1940" y="0"/>
                <a:ext cx="2000" cy="394"/>
              </a:xfrm>
              <a:prstGeom prst="rect">
                <a:avLst/>
              </a:prstGeom>
              <a:solidFill>
                <a:srgbClr val="E2E5E6"/>
              </a:solidFill>
              <a:ln w="9525" cap="flat" cmpd="sng">
                <a:solidFill>
                  <a:srgbClr val="A0A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1968" y="0"/>
                <a:ext cx="1944" cy="394"/>
              </a:xfrm>
              <a:prstGeom prst="rect">
                <a:avLst/>
              </a:prstGeom>
              <a:solidFill>
                <a:srgbClr val="E2E5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s-AR" sz="1400" b="1" i="0" u="none" strike="noStrike" cap="none">
                    <a:solidFill>
                      <a:schemeClr val="dk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Fórmula</a:t>
                </a: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p:grpSp>
        <p:grpSp>
          <p:nvGrpSpPr>
            <p:cNvPr id="339" name="Google Shape;339;p26"/>
            <p:cNvGrpSpPr/>
            <p:nvPr/>
          </p:nvGrpSpPr>
          <p:grpSpPr>
            <a:xfrm>
              <a:off x="0" y="394"/>
              <a:ext cx="516" cy="394"/>
              <a:chOff x="0" y="394"/>
              <a:chExt cx="516" cy="394"/>
            </a:xfrm>
          </p:grpSpPr>
          <p:sp>
            <p:nvSpPr>
              <p:cNvPr id="340" name="Google Shape;340;p26"/>
              <p:cNvSpPr/>
              <p:nvPr/>
            </p:nvSpPr>
            <p:spPr>
              <a:xfrm>
                <a:off x="0" y="394"/>
                <a:ext cx="516" cy="394"/>
              </a:xfrm>
              <a:prstGeom prst="rect">
                <a:avLst/>
              </a:prstGeom>
              <a:solidFill>
                <a:srgbClr val="E2E5E6"/>
              </a:solidFill>
              <a:ln w="9525" cap="flat" cmpd="sng">
                <a:solidFill>
                  <a:srgbClr val="A0A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28" y="394"/>
                <a:ext cx="474" cy="298"/>
              </a:xfrm>
              <a:prstGeom prst="rect">
                <a:avLst/>
              </a:prstGeom>
              <a:solidFill>
                <a:srgbClr val="E2E5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s-AR" sz="1400" b="0" i="0" u="none" strike="noStrike" cap="none">
                    <a:solidFill>
                      <a:schemeClr val="dk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I1</a:t>
                </a:r>
                <a:endParaRPr sz="1400" b="0" i="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530" y="394"/>
              <a:ext cx="1414" cy="399"/>
              <a:chOff x="530" y="394"/>
              <a:chExt cx="1414" cy="399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530" y="400"/>
                <a:ext cx="1414" cy="393"/>
              </a:xfrm>
              <a:prstGeom prst="rect">
                <a:avLst/>
              </a:prstGeom>
              <a:solidFill>
                <a:srgbClr val="E2E5E6"/>
              </a:solidFill>
              <a:ln w="9525" cap="flat" cmpd="sng">
                <a:solidFill>
                  <a:srgbClr val="A0A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544" y="394"/>
                <a:ext cx="1368" cy="394"/>
              </a:xfrm>
              <a:prstGeom prst="rect">
                <a:avLst/>
              </a:prstGeom>
              <a:solidFill>
                <a:srgbClr val="E2E5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s-AR" sz="1400" b="0" i="0" u="none" strike="noStrike" cap="none">
                    <a:solidFill>
                      <a:schemeClr val="dk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Gestión de Asignación de roles</a:t>
                </a:r>
                <a:endParaRPr sz="1400" b="0" i="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p:grpSp>
        <p:grpSp>
          <p:nvGrpSpPr>
            <p:cNvPr id="345" name="Google Shape;345;p26"/>
            <p:cNvGrpSpPr/>
            <p:nvPr/>
          </p:nvGrpSpPr>
          <p:grpSpPr>
            <a:xfrm>
              <a:off x="1940" y="394"/>
              <a:ext cx="2000" cy="394"/>
              <a:chOff x="1940" y="394"/>
              <a:chExt cx="2000" cy="394"/>
            </a:xfrm>
          </p:grpSpPr>
          <p:sp>
            <p:nvSpPr>
              <p:cNvPr id="346" name="Google Shape;346;p26"/>
              <p:cNvSpPr/>
              <p:nvPr/>
            </p:nvSpPr>
            <p:spPr>
              <a:xfrm>
                <a:off x="1940" y="394"/>
                <a:ext cx="2000" cy="394"/>
              </a:xfrm>
              <a:prstGeom prst="rect">
                <a:avLst/>
              </a:prstGeom>
              <a:solidFill>
                <a:srgbClr val="E2E5E6"/>
              </a:solidFill>
              <a:ln w="9525" cap="flat" cmpd="sng">
                <a:solidFill>
                  <a:srgbClr val="A0A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1968" y="394"/>
                <a:ext cx="1931" cy="282"/>
              </a:xfrm>
              <a:prstGeom prst="rect">
                <a:avLst/>
              </a:prstGeom>
              <a:solidFill>
                <a:srgbClr val="E2E5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s-AR" sz="1400" b="0" i="0" u="none" strike="noStrike" cap="none">
                    <a:solidFill>
                      <a:schemeClr val="dk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M2 &amp;  M3 &amp; M4 &amp; M5</a:t>
                </a:r>
                <a:endParaRPr sz="1400" b="0" i="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p:grpSp>
        <p:grpSp>
          <p:nvGrpSpPr>
            <p:cNvPr id="348" name="Google Shape;348;p26"/>
            <p:cNvGrpSpPr/>
            <p:nvPr/>
          </p:nvGrpSpPr>
          <p:grpSpPr>
            <a:xfrm>
              <a:off x="0" y="788"/>
              <a:ext cx="516" cy="394"/>
              <a:chOff x="0" y="788"/>
              <a:chExt cx="516" cy="394"/>
            </a:xfrm>
          </p:grpSpPr>
          <p:sp>
            <p:nvSpPr>
              <p:cNvPr id="349" name="Google Shape;349;p26"/>
              <p:cNvSpPr/>
              <p:nvPr/>
            </p:nvSpPr>
            <p:spPr>
              <a:xfrm>
                <a:off x="0" y="788"/>
                <a:ext cx="516" cy="394"/>
              </a:xfrm>
              <a:prstGeom prst="rect">
                <a:avLst/>
              </a:prstGeom>
              <a:solidFill>
                <a:srgbClr val="E2E5E6"/>
              </a:solidFill>
              <a:ln w="9525" cap="flat" cmpd="sng">
                <a:solidFill>
                  <a:srgbClr val="A0A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28" y="788"/>
                <a:ext cx="460" cy="394"/>
              </a:xfrm>
              <a:prstGeom prst="rect">
                <a:avLst/>
              </a:prstGeom>
              <a:solidFill>
                <a:srgbClr val="E2E5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s-AR" sz="1400" b="0" i="0" u="none" strike="noStrike" cap="none">
                    <a:solidFill>
                      <a:schemeClr val="dk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I2</a:t>
                </a:r>
                <a:endParaRPr sz="1400" b="0" i="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p:grpSp>
        <p:grpSp>
          <p:nvGrpSpPr>
            <p:cNvPr id="351" name="Google Shape;351;p26"/>
            <p:cNvGrpSpPr/>
            <p:nvPr/>
          </p:nvGrpSpPr>
          <p:grpSpPr>
            <a:xfrm>
              <a:off x="516" y="788"/>
              <a:ext cx="1424" cy="394"/>
              <a:chOff x="516" y="788"/>
              <a:chExt cx="1424" cy="394"/>
            </a:xfrm>
          </p:grpSpPr>
          <p:sp>
            <p:nvSpPr>
              <p:cNvPr id="352" name="Google Shape;352;p26"/>
              <p:cNvSpPr/>
              <p:nvPr/>
            </p:nvSpPr>
            <p:spPr>
              <a:xfrm>
                <a:off x="516" y="788"/>
                <a:ext cx="1424" cy="394"/>
              </a:xfrm>
              <a:prstGeom prst="rect">
                <a:avLst/>
              </a:prstGeom>
              <a:solidFill>
                <a:srgbClr val="E2E5E6"/>
              </a:solidFill>
              <a:ln w="9525" cap="flat" cmpd="sng">
                <a:solidFill>
                  <a:srgbClr val="A0A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544" y="788"/>
                <a:ext cx="1368" cy="220"/>
              </a:xfrm>
              <a:prstGeom prst="rect">
                <a:avLst/>
              </a:prstGeom>
              <a:solidFill>
                <a:srgbClr val="E2E5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s-AR" sz="1400" b="0" i="0" u="none" strike="noStrike" cap="none">
                    <a:solidFill>
                      <a:schemeClr val="dk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Proceso de Asignación de roles</a:t>
                </a:r>
                <a:endParaRPr sz="1400" b="0" i="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p:grpSp>
        <p:grpSp>
          <p:nvGrpSpPr>
            <p:cNvPr id="354" name="Google Shape;354;p26"/>
            <p:cNvGrpSpPr/>
            <p:nvPr/>
          </p:nvGrpSpPr>
          <p:grpSpPr>
            <a:xfrm>
              <a:off x="1940" y="788"/>
              <a:ext cx="2000" cy="394"/>
              <a:chOff x="1940" y="788"/>
              <a:chExt cx="2000" cy="394"/>
            </a:xfrm>
          </p:grpSpPr>
          <p:sp>
            <p:nvSpPr>
              <p:cNvPr id="355" name="Google Shape;355;p26"/>
              <p:cNvSpPr/>
              <p:nvPr/>
            </p:nvSpPr>
            <p:spPr>
              <a:xfrm>
                <a:off x="1940" y="788"/>
                <a:ext cx="2000" cy="394"/>
              </a:xfrm>
              <a:prstGeom prst="rect">
                <a:avLst/>
              </a:prstGeom>
              <a:solidFill>
                <a:srgbClr val="E2E5E6"/>
              </a:solidFill>
              <a:ln w="9525" cap="flat" cmpd="sng">
                <a:solidFill>
                  <a:srgbClr val="A0A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1968" y="788"/>
                <a:ext cx="1944" cy="220"/>
              </a:xfrm>
              <a:prstGeom prst="rect">
                <a:avLst/>
              </a:prstGeom>
              <a:solidFill>
                <a:srgbClr val="E2E5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s-AR" sz="1400" b="0" i="0" u="none" strike="noStrike" cap="none">
                    <a:solidFill>
                      <a:schemeClr val="dk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M1 &amp; M4 &amp; M5</a:t>
                </a:r>
                <a:endParaRPr sz="1400" b="0" i="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p:grpSp>
      </p:grpSp>
      <p:sp>
        <p:nvSpPr>
          <p:cNvPr id="357" name="Google Shape;357;p26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Indicadores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2649305" y="3241242"/>
            <a:ext cx="7345362" cy="1311275"/>
          </a:xfrm>
          <a:prstGeom prst="rect">
            <a:avLst/>
          </a:prstGeom>
          <a:gradFill>
            <a:gsLst>
              <a:gs pos="0">
                <a:srgbClr val="6D903B"/>
              </a:gs>
              <a:gs pos="50000">
                <a:srgbClr val="63891D"/>
              </a:gs>
              <a:gs pos="100000">
                <a:srgbClr val="58791A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352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partir de los indicadores definidos, se propone realizar el control de la meta a través de un tablero de control de indicadores específicos. Podemos decir que nuestra </a:t>
            </a:r>
            <a:r>
              <a:rPr lang="es-AR" sz="2000" b="0" i="0" u="sng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meta se cumple si los indicadores</a:t>
            </a:r>
            <a:r>
              <a:rPr lang="es-AR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muestran los siguientes valores: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GQM (OPM)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64" name="Google Shape;364;p27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0540" lvl="0" indent="-5105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❖"/>
            </a:pPr>
            <a:r>
              <a:rPr lang="es-AR" sz="4000"/>
              <a:t>Es útil para decidir qué medir.</a:t>
            </a:r>
            <a:endParaRPr sz="4000"/>
          </a:p>
          <a:p>
            <a:pPr marL="510540" lvl="0" indent="-5105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❖"/>
            </a:pPr>
            <a:r>
              <a:rPr lang="es-AR" sz="4000"/>
              <a:t>Debe estar orientado a metas.</a:t>
            </a:r>
            <a:endParaRPr sz="4000"/>
          </a:p>
          <a:p>
            <a:pPr marL="510540" lvl="0" indent="-5105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❖"/>
            </a:pPr>
            <a:r>
              <a:rPr lang="es-AR" sz="4000"/>
              <a:t>Es flexible.</a:t>
            </a:r>
            <a:endParaRPr sz="4000"/>
          </a:p>
          <a:p>
            <a:pPr marL="434340" lvl="0" indent="-1905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None/>
            </a:pP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/>
        </p:nvSpPr>
        <p:spPr>
          <a:xfrm>
            <a:off x="3211200" y="2599200"/>
            <a:ext cx="10780560" cy="6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551520" y="4359600"/>
            <a:ext cx="9228960" cy="5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9266040" y="2781000"/>
            <a:ext cx="2925720" cy="1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28</a:t>
            </a:fld>
            <a:endParaRPr sz="10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8"/>
          <p:cNvSpPr txBox="1">
            <a:spLocks noGrp="1"/>
          </p:cNvSpPr>
          <p:nvPr>
            <p:ph type="title"/>
          </p:nvPr>
        </p:nvSpPr>
        <p:spPr>
          <a:xfrm>
            <a:off x="653976" y="6003966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s-AR" sz="4400" b="0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Estimaciones</a:t>
            </a:r>
            <a:br>
              <a:rPr lang="es-AR" sz="4400" b="0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accent5"/>
              </a:solidFill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551520" y="4432525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alibri"/>
              <a:buNone/>
            </a:pPr>
            <a:r>
              <a:rPr lang="es-AR" sz="4400" b="1" i="0" u="none" strike="noStrike" cap="none">
                <a:solidFill>
                  <a:srgbClr val="4A6617"/>
                </a:solidFill>
                <a:latin typeface="Calibri"/>
                <a:ea typeface="Calibri"/>
                <a:cs typeface="Calibri"/>
                <a:sym typeface="Calibri"/>
              </a:rPr>
              <a:t>Gestión de Proyectos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Estimaciones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3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1085400" y="4246920"/>
            <a:ext cx="5568618" cy="137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560" marR="0" lvl="0" indent="-4572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son?</a:t>
            </a:r>
            <a:endParaRPr sz="28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560" marR="0" lvl="0" indent="-457200" algn="just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¿Diferencias con las métricas?</a:t>
            </a:r>
            <a:endParaRPr sz="28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9400" algn="just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1141560" y="2143800"/>
            <a:ext cx="1349280" cy="192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 descr="Pin en Consejos para comprar una casa"/>
          <p:cNvPicPr preferRelativeResize="0"/>
          <p:nvPr/>
        </p:nvPicPr>
        <p:blipFill rotWithShape="1">
          <a:blip r:embed="rId4">
            <a:alphaModFix amt="50000"/>
          </a:blip>
          <a:srcRect l="17626" t="7455" r="18216" b="6562"/>
          <a:stretch/>
        </p:blipFill>
        <p:spPr>
          <a:xfrm>
            <a:off x="7381080" y="2143800"/>
            <a:ext cx="2164320" cy="193356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9"/>
          <p:cNvSpPr/>
          <p:nvPr/>
        </p:nvSpPr>
        <p:spPr>
          <a:xfrm>
            <a:off x="7587079" y="4147560"/>
            <a:ext cx="2934563" cy="99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457560" marR="0" lvl="0" indent="-4572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usarlas?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560" marR="0" lvl="0" indent="-279400" algn="just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-AR" sz="3600">
                <a:solidFill>
                  <a:schemeClr val="accent5"/>
                </a:solidFill>
              </a:rPr>
              <a:t>Elementos clave de la gestión de proyectos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83" name="Google Shape;83;p3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endParaRPr sz="3200"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»"/>
            </a:pPr>
            <a:r>
              <a:rPr lang="es-AR" sz="3200"/>
              <a:t>Métricas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»"/>
            </a:pPr>
            <a:r>
              <a:rPr lang="es-AR" sz="3200"/>
              <a:t>Estimaciones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»"/>
            </a:pPr>
            <a:r>
              <a:rPr lang="es-AR" sz="3200"/>
              <a:t>Calendario temporal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»"/>
            </a:pPr>
            <a:r>
              <a:rPr lang="es-AR" sz="3200"/>
              <a:t>Organización del personal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»"/>
            </a:pPr>
            <a:r>
              <a:rPr lang="es-AR" sz="3200"/>
              <a:t>Análisis de riesgos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»"/>
            </a:pPr>
            <a:r>
              <a:rPr lang="es-AR" sz="3200"/>
              <a:t>Seguimiento y control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endParaRPr sz="3200"/>
          </a:p>
        </p:txBody>
      </p:sp>
      <p:sp>
        <p:nvSpPr>
          <p:cNvPr id="84" name="Google Shape;84;p3"/>
          <p:cNvSpPr txBox="1"/>
          <p:nvPr/>
        </p:nvSpPr>
        <p:spPr>
          <a:xfrm>
            <a:off x="6096000" y="2610643"/>
            <a:ext cx="4259262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A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Métricas y Estimaciones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5783604" y="2295526"/>
            <a:ext cx="215900" cy="1152525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Estimaciones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3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2567520" y="6543360"/>
            <a:ext cx="82548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p40" descr="Problemática – Experiencias de las prácticas en el ámbito de autonomía"/>
          <p:cNvPicPr preferRelativeResize="0"/>
          <p:nvPr/>
        </p:nvPicPr>
        <p:blipFill rotWithShape="1">
          <a:blip r:embed="rId3">
            <a:alphaModFix amt="50000"/>
          </a:blip>
          <a:srcRect l="3476" t="1996" r="4609" b="3532"/>
          <a:stretch/>
        </p:blipFill>
        <p:spPr>
          <a:xfrm>
            <a:off x="1522800" y="2099160"/>
            <a:ext cx="2376360" cy="1795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/>
          <p:nvPr/>
        </p:nvSpPr>
        <p:spPr>
          <a:xfrm>
            <a:off x="1355068" y="4059000"/>
            <a:ext cx="4214465" cy="45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457560" marR="0" lvl="0" indent="-4572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podemos estimar?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6996960" y="2310480"/>
            <a:ext cx="1612080" cy="137232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/>
          <p:nvPr/>
        </p:nvSpPr>
        <p:spPr>
          <a:xfrm>
            <a:off x="7160040" y="3826440"/>
            <a:ext cx="4811566" cy="99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560" marR="0" lvl="0" indent="-4572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tener en cuenta?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560" marR="0" lvl="0" indent="-457200" algn="just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factores influyen?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Estimaciones de recursos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3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2567520" y="6543360"/>
            <a:ext cx="82548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5" name="Google Shape;405;p41"/>
          <p:cNvPicPr preferRelativeResize="0"/>
          <p:nvPr/>
        </p:nvPicPr>
        <p:blipFill rotWithShape="1">
          <a:blip r:embed="rId3">
            <a:alphaModFix/>
          </a:blip>
          <a:srcRect t="2225" r="3465" b="4466"/>
          <a:stretch/>
        </p:blipFill>
        <p:spPr>
          <a:xfrm>
            <a:off x="3866236" y="2110154"/>
            <a:ext cx="4138281" cy="44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Estimaciones de costos</a:t>
            </a:r>
            <a:endParaRPr sz="4000" b="1" i="0" u="none" strike="noStrike" cap="none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3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1062000" y="1946880"/>
            <a:ext cx="7216560" cy="36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 parámetros  para calcular costo de un proyecto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42"/>
          <p:cNvPicPr preferRelativeResize="0"/>
          <p:nvPr/>
        </p:nvPicPr>
        <p:blipFill rotWithShape="1">
          <a:blip r:embed="rId3">
            <a:alphaModFix amt="50000"/>
          </a:blip>
          <a:srcRect l="32755" t="48640" r="25246" b="16698"/>
          <a:stretch/>
        </p:blipFill>
        <p:spPr>
          <a:xfrm>
            <a:off x="2101498" y="2395024"/>
            <a:ext cx="5945221" cy="415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Fijación de precio - Relación Precio Costo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3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3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43"/>
          <p:cNvSpPr txBox="1"/>
          <p:nvPr/>
        </p:nvSpPr>
        <p:spPr>
          <a:xfrm>
            <a:off x="414360" y="2013120"/>
            <a:ext cx="2910240" cy="49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6110" marR="0" lvl="0" indent="-28575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tener en cuenta ?</a:t>
            </a:r>
            <a:endParaRPr sz="18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3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p43"/>
          <p:cNvPicPr preferRelativeResize="0"/>
          <p:nvPr/>
        </p:nvPicPr>
        <p:blipFill rotWithShape="1">
          <a:blip r:embed="rId3">
            <a:alphaModFix amt="50000"/>
          </a:blip>
          <a:srcRect l="1427" t="9990" r="3711"/>
          <a:stretch/>
        </p:blipFill>
        <p:spPr>
          <a:xfrm>
            <a:off x="2476108" y="2429834"/>
            <a:ext cx="7879320" cy="3456000"/>
          </a:xfrm>
          <a:prstGeom prst="rect">
            <a:avLst/>
          </a:prstGeom>
          <a:noFill/>
          <a:ln>
            <a:noFill/>
          </a:ln>
          <a:effectLst>
            <a:reflection stA="30000" endPos="30000" dist="5000" dir="5400000" sy="-100000" algn="bl" rotWithShape="0"/>
          </a:effectLst>
        </p:spPr>
      </p:pic>
      <p:sp>
        <p:nvSpPr>
          <p:cNvPr id="443" name="Google Shape;443;p43"/>
          <p:cNvSpPr/>
          <p:nvPr/>
        </p:nvSpPr>
        <p:spPr>
          <a:xfrm>
            <a:off x="1774800" y="2008080"/>
            <a:ext cx="274284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6A6F78-A448-9E87-3637-85E5C755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82CB36-E819-DB3A-D5FD-13D644CA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Sommerville </a:t>
            </a:r>
            <a:r>
              <a:rPr lang="es-ES" dirty="0" err="1"/>
              <a:t>Cap</a:t>
            </a:r>
            <a:r>
              <a:rPr lang="es-ES" dirty="0"/>
              <a:t> 23</a:t>
            </a: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25609A-A4EC-BCCF-A44D-6758FFC699D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Fijación de precio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4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3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623520" y="1902600"/>
            <a:ext cx="9792720" cy="4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3260" marR="0" lvl="0" indent="-3429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❖"/>
            </a:pPr>
            <a:r>
              <a:rPr lang="es-AR"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Debe pensarse en :</a:t>
            </a:r>
            <a:endParaRPr sz="20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260" marR="0" lvl="0" indent="-342900" algn="just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❖"/>
            </a:pPr>
            <a:r>
              <a:rPr lang="es-AR"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intereses de la empresa, </a:t>
            </a:r>
            <a:endParaRPr sz="20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260" marR="0" lvl="0" indent="-342900" algn="just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❖"/>
            </a:pPr>
            <a:r>
              <a:rPr lang="es-AR"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riesgos, </a:t>
            </a:r>
            <a:endParaRPr sz="20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260" marR="0" lvl="0" indent="-342900" algn="just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❖"/>
            </a:pPr>
            <a:r>
              <a:rPr lang="es-AR"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tipo de contrato. </a:t>
            </a:r>
            <a:endParaRPr sz="20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None/>
            </a:pPr>
            <a:r>
              <a:rPr lang="es-AR"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Esto puede hacer que el precio suba o baje. </a:t>
            </a:r>
            <a:endParaRPr sz="20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4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2" name="Google Shape;452;p4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6007680" y="3430080"/>
            <a:ext cx="4049640" cy="240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Estimaciones de tiempo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5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3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0" name="Google Shape;460;p45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1614960" y="2108160"/>
            <a:ext cx="4414320" cy="2174040"/>
          </a:xfrm>
          <a:prstGeom prst="rect">
            <a:avLst/>
          </a:prstGeom>
          <a:noFill/>
          <a:ln>
            <a:noFill/>
          </a:ln>
          <a:effectLst>
            <a:outerShdw blurRad="292100" dist="139498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6148BB7-4607-415D-2330-EB32D5344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81128">
            <a:off x="4885079" y="3084473"/>
            <a:ext cx="5386864" cy="276768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Técnicas de estimación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6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300" b="0" i="0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46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71" name="Google Shape;471;p46"/>
          <p:cNvGrpSpPr/>
          <p:nvPr/>
        </p:nvGrpSpPr>
        <p:grpSpPr>
          <a:xfrm>
            <a:off x="1746225" y="1772280"/>
            <a:ext cx="7740629" cy="4935600"/>
            <a:chOff x="945" y="0"/>
            <a:chExt cx="7740629" cy="4935600"/>
          </a:xfrm>
        </p:grpSpPr>
        <p:sp>
          <p:nvSpPr>
            <p:cNvPr id="472" name="Google Shape;472;p46"/>
            <p:cNvSpPr/>
            <p:nvPr/>
          </p:nvSpPr>
          <p:spPr>
            <a:xfrm>
              <a:off x="945" y="0"/>
              <a:ext cx="2457342" cy="49356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E0CCCC"/>
                </a:gs>
                <a:gs pos="100000">
                  <a:srgbClr val="F7DFD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 txBox="1"/>
            <p:nvPr/>
          </p:nvSpPr>
          <p:spPr>
            <a:xfrm>
              <a:off x="945" y="0"/>
              <a:ext cx="2457342" cy="1480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AR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Juicio experto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246679" y="1480680"/>
              <a:ext cx="1965874" cy="320814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74646"/>
                </a:gs>
                <a:gs pos="100000">
                  <a:srgbClr val="EDA8A8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 txBox="1"/>
            <p:nvPr/>
          </p:nvSpPr>
          <p:spPr>
            <a:xfrm>
              <a:off x="304257" y="1538258"/>
              <a:ext cx="1850718" cy="309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26650" rIns="355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Consulta a varios expertos. Estiman. Comparan. Discuten</a:t>
              </a: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2642588" y="0"/>
              <a:ext cx="2457342" cy="49356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E0CCCC"/>
                </a:gs>
                <a:gs pos="100000">
                  <a:srgbClr val="F7DFD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6"/>
            <p:cNvSpPr txBox="1"/>
            <p:nvPr/>
          </p:nvSpPr>
          <p:spPr>
            <a:xfrm>
              <a:off x="2642588" y="0"/>
              <a:ext cx="2457342" cy="1480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AR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Técnica Delphi</a:t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2888322" y="1480680"/>
              <a:ext cx="1965874" cy="320814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8401"/>
                </a:gs>
                <a:gs pos="100000">
                  <a:srgbClr val="FFB374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6"/>
            <p:cNvSpPr txBox="1"/>
            <p:nvPr/>
          </p:nvSpPr>
          <p:spPr>
            <a:xfrm>
              <a:off x="2945900" y="1538258"/>
              <a:ext cx="1850718" cy="309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26650" rIns="355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Sucesivas rondas.  Anónimas. Consenso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5284232" y="0"/>
              <a:ext cx="2457342" cy="49356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E0CCCC"/>
                </a:gs>
                <a:gs pos="100000">
                  <a:srgbClr val="F7DFD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6"/>
            <p:cNvSpPr txBox="1"/>
            <p:nvPr/>
          </p:nvSpPr>
          <p:spPr>
            <a:xfrm>
              <a:off x="5284232" y="0"/>
              <a:ext cx="2457342" cy="1480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AR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División de Trabajo</a:t>
              </a: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5529966" y="1480680"/>
              <a:ext cx="1965874" cy="320814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8D653C"/>
                </a:gs>
                <a:gs pos="100000">
                  <a:srgbClr val="DEC2AD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6"/>
            <p:cNvSpPr txBox="1"/>
            <p:nvPr/>
          </p:nvSpPr>
          <p:spPr>
            <a:xfrm>
              <a:off x="5587544" y="1538258"/>
              <a:ext cx="1850718" cy="309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26650" rIns="355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Jerárquica hacia arriba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8efec14d4_0_0"/>
          <p:cNvSpPr txBox="1"/>
          <p:nvPr/>
        </p:nvSpPr>
        <p:spPr>
          <a:xfrm>
            <a:off x="623520" y="643320"/>
            <a:ext cx="107724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Técnicas de estimación</a:t>
            </a:r>
            <a:r>
              <a:rPr lang="es-AR" sz="40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AR" sz="2800" b="1">
                <a:solidFill>
                  <a:schemeClr val="accent5"/>
                </a:solidFill>
              </a:rPr>
              <a:t>Juicio experto</a:t>
            </a:r>
            <a:endParaRPr sz="40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238efec14d4_0_0"/>
          <p:cNvSpPr txBox="1"/>
          <p:nvPr/>
        </p:nvSpPr>
        <p:spPr>
          <a:xfrm>
            <a:off x="9249480" y="2852640"/>
            <a:ext cx="29256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300" b="0" i="0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g238efec14d4_0_0"/>
          <p:cNvSpPr txBox="1"/>
          <p:nvPr/>
        </p:nvSpPr>
        <p:spPr>
          <a:xfrm>
            <a:off x="168840" y="6554520"/>
            <a:ext cx="2154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g238efec14d4_0_0"/>
          <p:cNvSpPr txBox="1"/>
          <p:nvPr/>
        </p:nvSpPr>
        <p:spPr>
          <a:xfrm>
            <a:off x="951950" y="1910500"/>
            <a:ext cx="93972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 utiliza a menudo para evaluar los insumos a utilizar. También es aplicado a todos los detalles técnicos y de gestión durante este proceso. 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rgbClr val="2A2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una forma útil de obtener una perspectiva externa del trabajo, pero es subjetiva y necesita pautas.</a:t>
            </a: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2A2B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rgbClr val="2A2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 usar el juicio de expertos: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826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ingdings" panose="05000000000000000000" pitchFamily="2" charset="2"/>
              <a:buChar char="v"/>
            </a:pPr>
            <a:r>
              <a:rPr lang="es-AR" sz="2000" dirty="0">
                <a:solidFill>
                  <a:srgbClr val="2A2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hay mucho en juego. En un proyecto de alto impacto, será muy útil obtener una validación de expertos antes de avanzar.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826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ingdings" panose="05000000000000000000" pitchFamily="2" charset="2"/>
              <a:buChar char="v"/>
            </a:pPr>
            <a:r>
              <a:rPr lang="es-AR" sz="2000" dirty="0">
                <a:solidFill>
                  <a:srgbClr val="2A2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Antes de la planificación del proyecto.  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826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ingdings" panose="05000000000000000000" pitchFamily="2" charset="2"/>
              <a:buChar char="v"/>
            </a:pPr>
            <a:r>
              <a:rPr lang="es-AR" sz="2000" dirty="0">
                <a:solidFill>
                  <a:srgbClr val="2A2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la gestión de costos. Para  determinar costos para los precios de productos.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826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ingdings" panose="05000000000000000000" pitchFamily="2" charset="2"/>
              <a:buChar char="v"/>
            </a:pPr>
            <a:r>
              <a:rPr lang="es-AR" sz="2000" dirty="0">
                <a:solidFill>
                  <a:srgbClr val="2A2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la gestión de riesgos.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8efec14d4_0_23"/>
          <p:cNvSpPr txBox="1"/>
          <p:nvPr/>
        </p:nvSpPr>
        <p:spPr>
          <a:xfrm>
            <a:off x="623520" y="643320"/>
            <a:ext cx="107724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Técnicas de estimación</a:t>
            </a:r>
            <a:r>
              <a:rPr lang="es-AR" sz="40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AR" sz="2800" b="1">
                <a:solidFill>
                  <a:schemeClr val="accent5"/>
                </a:solidFill>
              </a:rPr>
              <a:t>Planning Poker</a:t>
            </a:r>
            <a:endParaRPr sz="40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38efec14d4_0_23"/>
          <p:cNvSpPr txBox="1"/>
          <p:nvPr/>
        </p:nvSpPr>
        <p:spPr>
          <a:xfrm>
            <a:off x="9249480" y="2852640"/>
            <a:ext cx="29256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0300" b="0" i="0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g238efec14d4_0_23"/>
          <p:cNvSpPr txBox="1"/>
          <p:nvPr/>
        </p:nvSpPr>
        <p:spPr>
          <a:xfrm>
            <a:off x="168840" y="6554520"/>
            <a:ext cx="2154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g238efec14d4_0_23"/>
          <p:cNvSpPr txBox="1"/>
          <p:nvPr/>
        </p:nvSpPr>
        <p:spPr>
          <a:xfrm>
            <a:off x="649107" y="1794350"/>
            <a:ext cx="10893785" cy="497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ingdings" panose="05000000000000000000" pitchFamily="2" charset="2"/>
              <a:buChar char="v"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 todas las personas comprometidas en el desarrollo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ingdings" panose="05000000000000000000" pitchFamily="2" charset="2"/>
              <a:buChar char="v"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una de las historias de usuario de un Sprint. 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ingdings" panose="05000000000000000000" pitchFamily="2" charset="2"/>
              <a:buChar char="v"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llama </a:t>
            </a:r>
            <a:r>
              <a:rPr lang="es-AR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</a:t>
            </a: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porque se utilizan cartas numeradas. Lo normal es numerar las cartas con una serie de Fibonacci .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Pasos :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junta todo el equipo alrededor de una mesa. Cada integrante contará con un juego de cartas numeradas con la serie de Fibonacci. 	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dueño de producto lee una historia de usuario a todo el equipo.  	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alguien tiene dudas se preguntan en ese momento. 	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miembro del equipo, selecciona una carta y cuando todos han seleccionado una,  se muestra.	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comparan los resultados y se justifican. En caso de haber unanimidad se asigna el peso elegido a la historia. Caso contrario se vuelve a repetir el proceso hasta llegar a un consenso.  	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repite el proceso con cada historia de usuario en el </a:t>
            </a:r>
            <a:r>
              <a:rPr lang="es-AR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backlog.</a:t>
            </a:r>
            <a:br>
              <a:rPr lang="es-A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Modelos empíricos de estimación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7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300" b="0" i="0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703440" y="1759320"/>
            <a:ext cx="9792720" cy="335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Utilizan fórmulas derivadas empíricamente para predecir costos o esfuerzo requerido en el proyecto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7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47"/>
          <p:cNvSpPr/>
          <p:nvPr/>
        </p:nvSpPr>
        <p:spPr>
          <a:xfrm>
            <a:off x="2095560" y="6286680"/>
            <a:ext cx="3142800" cy="35676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18960" marR="0" lvl="0" indent="-3185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Fuente: Somerville Cap. 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7"/>
          <p:cNvSpPr/>
          <p:nvPr/>
        </p:nvSpPr>
        <p:spPr>
          <a:xfrm>
            <a:off x="6188040" y="5969880"/>
            <a:ext cx="4313880" cy="36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s-A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A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sfuerzo para desarrollar el sistema.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7"/>
          <p:cNvSpPr/>
          <p:nvPr/>
        </p:nvSpPr>
        <p:spPr>
          <a:xfrm>
            <a:off x="790200" y="2450160"/>
            <a:ext cx="10492920" cy="1402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COCOMO II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Modelo empírico que derivó de recopilar datos a partir de un gran número de proyectos de software.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7"/>
          <p:cNvSpPr/>
          <p:nvPr/>
        </p:nvSpPr>
        <p:spPr>
          <a:xfrm rot="3003000">
            <a:off x="3931200" y="3170520"/>
            <a:ext cx="475920" cy="2130480"/>
          </a:xfrm>
          <a:prstGeom prst="downArrow">
            <a:avLst>
              <a:gd name="adj1" fmla="val 0"/>
              <a:gd name="adj2" fmla="val 50000"/>
            </a:avLst>
          </a:prstGeom>
          <a:solidFill>
            <a:schemeClr val="accent1"/>
          </a:solidFill>
          <a:ln w="2555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7"/>
          <p:cNvSpPr/>
          <p:nvPr/>
        </p:nvSpPr>
        <p:spPr>
          <a:xfrm>
            <a:off x="2493360" y="4804200"/>
            <a:ext cx="1101881" cy="39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fórmulas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47" descr="Chain, Link, Locked, Share Icon - Chain Link Icon Clipart ...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3871800" y="4964040"/>
            <a:ext cx="1198080" cy="3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7"/>
          <p:cNvSpPr/>
          <p:nvPr/>
        </p:nvSpPr>
        <p:spPr>
          <a:xfrm>
            <a:off x="5238720" y="4805640"/>
            <a:ext cx="609552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tamaño del sistema y los factores del producto, proyecto y equipo  </a:t>
            </a:r>
            <a:r>
              <a:rPr lang="es-AR" sz="2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7"/>
          <p:cNvSpPr/>
          <p:nvPr/>
        </p:nvSpPr>
        <p:spPr>
          <a:xfrm>
            <a:off x="7382880" y="5383800"/>
            <a:ext cx="475920" cy="617400"/>
          </a:xfrm>
          <a:prstGeom prst="downArrow">
            <a:avLst>
              <a:gd name="adj1" fmla="val 0"/>
              <a:gd name="adj2" fmla="val 50000"/>
            </a:avLst>
          </a:prstGeom>
          <a:solidFill>
            <a:schemeClr val="accent1"/>
          </a:solidFill>
          <a:ln w="2555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7"/>
          <p:cNvSpPr txBox="1"/>
          <p:nvPr/>
        </p:nvSpPr>
        <p:spPr>
          <a:xfrm>
            <a:off x="3960000" y="5311440"/>
            <a:ext cx="884880" cy="30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vinculan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1845460" y="3036529"/>
            <a:ext cx="4548784" cy="2794818"/>
          </a:xfrm>
          <a:prstGeom prst="rect">
            <a:avLst/>
          </a:prstGeom>
          <a:gradFill>
            <a:gsLst>
              <a:gs pos="0">
                <a:srgbClr val="DFADAD"/>
              </a:gs>
              <a:gs pos="50000">
                <a:srgbClr val="D69393"/>
              </a:gs>
              <a:gs pos="100000">
                <a:srgbClr val="D27E7E"/>
              </a:gs>
            </a:gsLst>
            <a:lin ang="10800000" scaled="0"/>
          </a:gradFill>
          <a:ln w="9525" cap="flat" cmpd="sng">
            <a:solidFill>
              <a:srgbClr val="C6E58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834023" y="1818603"/>
            <a:ext cx="11120442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AR" sz="2800" i="1" dirty="0"/>
              <a:t>Clave tecnológica</a:t>
            </a:r>
            <a:endParaRPr sz="2800" i="1" dirty="0"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000"/>
              <a:buNone/>
            </a:pPr>
            <a:r>
              <a:rPr lang="es-AR" sz="2000" b="1" dirty="0">
                <a:latin typeface="Calibri"/>
                <a:ea typeface="Calibri"/>
                <a:cs typeface="Calibri"/>
                <a:sym typeface="Calibri"/>
              </a:rPr>
              <a:t>		Objetivos fundamentales:</a:t>
            </a:r>
            <a:endParaRPr dirty="0"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2028190" lvl="8" indent="-457200" algn="just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Wingdings" panose="05000000000000000000" pitchFamily="2" charset="2"/>
              <a:buChar char="v"/>
            </a:pPr>
            <a:r>
              <a:rPr lang="es-AR" sz="3200" b="1" dirty="0"/>
              <a:t>            Entender</a:t>
            </a:r>
            <a:r>
              <a:rPr lang="es-AR" sz="3200" dirty="0"/>
              <a:t> </a:t>
            </a:r>
            <a:endParaRPr sz="3200" dirty="0"/>
          </a:p>
          <a:p>
            <a:pPr marL="2028190" lvl="8" indent="-457200" algn="just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Wingdings" panose="05000000000000000000" pitchFamily="2" charset="2"/>
              <a:buChar char="v"/>
            </a:pPr>
            <a:r>
              <a:rPr lang="es-AR" sz="3200" b="1" dirty="0"/>
              <a:t>            Controlar</a:t>
            </a:r>
            <a:endParaRPr sz="3200" dirty="0"/>
          </a:p>
          <a:p>
            <a:pPr marL="2028190" lvl="8" indent="-457200" algn="just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Wingdings" panose="05000000000000000000" pitchFamily="2" charset="2"/>
              <a:buChar char="v"/>
            </a:pPr>
            <a:r>
              <a:rPr lang="es-AR" sz="3200" b="1" dirty="0"/>
              <a:t>            Mejorar</a:t>
            </a:r>
            <a:endParaRPr sz="3200" dirty="0"/>
          </a:p>
          <a:p>
            <a:pPr marL="2028190" lvl="8" indent="-457200" algn="just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Wingdings" panose="05000000000000000000" pitchFamily="2" charset="2"/>
              <a:buChar char="v"/>
            </a:pPr>
            <a:r>
              <a:rPr lang="es-AR" sz="3200" b="1" dirty="0"/>
              <a:t>            Evaluar</a:t>
            </a:r>
            <a:endParaRPr sz="3200" dirty="0"/>
          </a:p>
          <a:p>
            <a:pPr marL="347345" lvl="1" indent="-228600" algn="just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Noto Sans Symbols"/>
              <a:buNone/>
            </a:pPr>
            <a:endParaRPr sz="1800" dirty="0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pic>
        <p:nvPicPr>
          <p:cNvPr id="94" name="Google Shape;94;p4" descr="Análisis Web E Información. Estrategia De Negocios. Optimizació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0990" y="3161292"/>
            <a:ext cx="5271009" cy="369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COCOMO II - Modelos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8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300" b="0" i="0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48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8" name="Google Shape;528;p48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9000"/>
                    </a14:imgEffect>
                    <a14:imgEffect>
                      <a14:brightnessContrast bright="52000" contrast="90000"/>
                    </a14:imgEffect>
                  </a14:imgLayer>
                </a14:imgProps>
              </a:ext>
            </a:extLst>
          </a:blip>
          <a:srcRect l="9156" t="25150" r="32396" b="35677"/>
          <a:stretch/>
        </p:blipFill>
        <p:spPr>
          <a:xfrm>
            <a:off x="1283040" y="1889280"/>
            <a:ext cx="8272440" cy="445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9"/>
          <p:cNvSpPr txBox="1"/>
          <p:nvPr/>
        </p:nvSpPr>
        <p:spPr>
          <a:xfrm>
            <a:off x="623520" y="643320"/>
            <a:ext cx="10772280" cy="11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Estimaciones </a:t>
            </a:r>
            <a:endParaRPr sz="4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9"/>
          <p:cNvSpPr txBox="1"/>
          <p:nvPr/>
        </p:nvSpPr>
        <p:spPr>
          <a:xfrm>
            <a:off x="9249480" y="2852640"/>
            <a:ext cx="2925720" cy="104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3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0300" b="0" i="0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5" name="Google Shape;535;p49"/>
          <p:cNvSpPr txBox="1"/>
          <p:nvPr/>
        </p:nvSpPr>
        <p:spPr>
          <a:xfrm>
            <a:off x="623520" y="1902600"/>
            <a:ext cx="9792720" cy="4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326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❖"/>
            </a:pPr>
            <a:r>
              <a:rPr lang="es-AR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COCOMO 2: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None/>
            </a:pPr>
            <a:r>
              <a:rPr lang="es-AR" sz="2400" b="0" i="0" u="sng" strike="noStrike" cap="none">
                <a:solidFill>
                  <a:srgbClr val="52A8FF"/>
                </a:solidFill>
                <a:latin typeface="Calibri"/>
                <a:ea typeface="Calibri"/>
                <a:cs typeface="Calibri"/>
                <a:sym typeface="Calibri"/>
              </a:rPr>
              <a:t>http://www.cocomo2.com/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1301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168840" y="6554520"/>
            <a:ext cx="2154600" cy="2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 – Definiciones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10029825" y="6551613"/>
            <a:ext cx="2162175" cy="30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91440" lvl="0" indent="-1295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AR">
                <a:solidFill>
                  <a:schemeClr val="dk1"/>
                </a:solidFill>
              </a:rPr>
              <a:t>Pressman Cap. 23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101" name="Google Shape;101;p5" descr="Resultado de imagen para medicion"/>
          <p:cNvPicPr preferRelativeResize="0"/>
          <p:nvPr/>
        </p:nvPicPr>
        <p:blipFill rotWithShape="1">
          <a:blip r:embed="rId3">
            <a:alphaModFix/>
          </a:blip>
          <a:srcRect t="4582" r="8647"/>
          <a:stretch/>
        </p:blipFill>
        <p:spPr>
          <a:xfrm>
            <a:off x="7047428" y="2545333"/>
            <a:ext cx="2088232" cy="11838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" name="Google Shape;102;p5"/>
          <p:cNvGraphicFramePr/>
          <p:nvPr/>
        </p:nvGraphicFramePr>
        <p:xfrm>
          <a:off x="798870" y="2101645"/>
          <a:ext cx="9903600" cy="3318400"/>
        </p:xfrm>
        <a:graphic>
          <a:graphicData uri="http://schemas.openxmlformats.org/drawingml/2006/table">
            <a:tbl>
              <a:tblPr firstRow="1" bandRow="1">
                <a:noFill/>
                <a:tableStyleId>{8072694A-1CE3-4E29-A031-AF2FF62412AC}</a:tableStyleId>
              </a:tblPr>
              <a:tblGrid>
                <a:gridCol w="495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9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AR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Medida 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AR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Medición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s-AR" sz="24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Métrica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s-AR" sz="24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Indicador </a:t>
                      </a:r>
                      <a:endParaRPr sz="24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3" name="Google Shape;10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790" y="2401529"/>
            <a:ext cx="20097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6118" y="3939049"/>
            <a:ext cx="2810796" cy="148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6537" y="3977456"/>
            <a:ext cx="2275553" cy="131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AR"/>
              <a:t>Las métricas pueden ser utilizadas para que los profesionales e investigadores puedan tomar las mejores decisiones 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sp>
        <p:nvSpPr>
          <p:cNvPr id="112" name="Google Shape;112;p6"/>
          <p:cNvSpPr/>
          <p:nvPr/>
        </p:nvSpPr>
        <p:spPr>
          <a:xfrm>
            <a:off x="2351700" y="1371775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65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1437249" y="4612577"/>
            <a:ext cx="77724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Métricas como medio para asegurar la calidad en  </a:t>
            </a:r>
            <a:endParaRPr sz="20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</a:pPr>
            <a:r>
              <a:rPr lang="es-AR"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Procesos/Proyectos Software/Productos</a:t>
            </a:r>
            <a:endParaRPr sz="2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4587358" y="2971185"/>
            <a:ext cx="1214437" cy="15716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 del proyecto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AR" sz="2800"/>
              <a:t>Propósitos tácticos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AR">
                <a:latin typeface="Calibri"/>
                <a:ea typeface="Calibri"/>
                <a:cs typeface="Calibri"/>
                <a:sym typeface="Calibri"/>
              </a:rPr>
              <a:t>Uso</a:t>
            </a:r>
            <a:endParaRPr>
              <a:solidFill>
                <a:schemeClr val="dk1"/>
              </a:solidFill>
            </a:endParaRPr>
          </a:p>
          <a:p>
            <a:pPr marL="347345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s-AR" sz="2000">
                <a:solidFill>
                  <a:schemeClr val="dk1"/>
                </a:solidFill>
              </a:rPr>
              <a:t>Ajustes en el calendario y evitar demoras</a:t>
            </a:r>
            <a:endParaRPr/>
          </a:p>
          <a:p>
            <a:pPr marL="347345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s-AR" sz="2000">
                <a:solidFill>
                  <a:schemeClr val="dk1"/>
                </a:solidFill>
              </a:rPr>
              <a:t>Valorar el estado de un proyecto en marcha</a:t>
            </a:r>
            <a:endParaRPr/>
          </a:p>
          <a:p>
            <a:pPr marL="347345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s-A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Rastrear riesgos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7345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s-A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Descubrir áreas de problemas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7345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s-A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Ajustar flujo de trabajo/tareas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7345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s-A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Evaluar habilidad del equipo.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3433" y="3161072"/>
            <a:ext cx="4242618" cy="330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 del proceso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65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AR" sz="2800"/>
              <a:t>Propósitos estratégicos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130" name="Google Shape;13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27" y="2554083"/>
            <a:ext cx="1540900" cy="1590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6"/>
          <p:cNvPicPr preferRelativeResize="0"/>
          <p:nvPr/>
        </p:nvPicPr>
        <p:blipFill rotWithShape="1">
          <a:blip r:embed="rId4">
            <a:alphaModFix/>
          </a:blip>
          <a:srcRect l="28700" t="10400" r="31390" b="9299"/>
          <a:stretch/>
        </p:blipFill>
        <p:spPr>
          <a:xfrm>
            <a:off x="938981" y="4473984"/>
            <a:ext cx="1291474" cy="140562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6"/>
          <p:cNvSpPr txBox="1"/>
          <p:nvPr/>
        </p:nvSpPr>
        <p:spPr>
          <a:xfrm>
            <a:off x="2376948" y="2930013"/>
            <a:ext cx="66146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través de todos los proyectos y por un espacio de tiempo.</a:t>
            </a:r>
            <a:r>
              <a:rPr lang="es-A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6"/>
          <p:cNvSpPr txBox="1"/>
          <p:nvPr/>
        </p:nvSpPr>
        <p:spPr>
          <a:xfrm>
            <a:off x="988142" y="5707624"/>
            <a:ext cx="10840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Intención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6"/>
          <p:cNvSpPr txBox="1"/>
          <p:nvPr/>
        </p:nvSpPr>
        <p:spPr>
          <a:xfrm>
            <a:off x="848339" y="4092984"/>
            <a:ext cx="1378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Recopilación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6"/>
          <p:cNvSpPr txBox="1"/>
          <p:nvPr/>
        </p:nvSpPr>
        <p:spPr>
          <a:xfrm>
            <a:off x="2155723" y="4810433"/>
            <a:ext cx="7290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proporcionar un conjunto de indicadores para mejorar el proceso.</a:t>
            </a:r>
            <a:r>
              <a:rPr lang="es-A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​​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AR">
                <a:solidFill>
                  <a:schemeClr val="accent5"/>
                </a:solidFill>
              </a:rPr>
              <a:t>Métricas del proceso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2" name="Google Shape;142;p9"/>
          <p:cNvSpPr txBox="1">
            <a:spLocks noGrp="1"/>
          </p:cNvSpPr>
          <p:nvPr>
            <p:ph type="body" idx="1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AR" sz="2800">
                <a:latin typeface="Calibri"/>
                <a:ea typeface="Calibri"/>
                <a:cs typeface="Calibri"/>
                <a:sym typeface="Calibri"/>
              </a:rPr>
              <a:t>Uso 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7345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❖"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Sentido común y sensibilidad organizacional.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347345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❖"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Retroalimentación.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347345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❖"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No usar métricas para valorar a los individuos.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347345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❖"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Establecer metas y métricas claras.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347345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❖"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No excluir métricas.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8529" y="3175203"/>
            <a:ext cx="4881716" cy="305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g soft 2_Plantilla_2019">
  <a:themeElements>
    <a:clrScheme name="Personalizado 2">
      <a:dk1>
        <a:srgbClr val="000000"/>
      </a:dk1>
      <a:lt1>
        <a:srgbClr val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3120</Words>
  <Application>Microsoft Office PowerPoint</Application>
  <PresentationFormat>Panorámica</PresentationFormat>
  <Paragraphs>413</Paragraphs>
  <Slides>41</Slides>
  <Notes>41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Noto Sans Symbols</vt:lpstr>
      <vt:lpstr>Twentieth Century</vt:lpstr>
      <vt:lpstr>Calibri</vt:lpstr>
      <vt:lpstr>Wingdings</vt:lpstr>
      <vt:lpstr>Arial</vt:lpstr>
      <vt:lpstr>Times New Roman</vt:lpstr>
      <vt:lpstr>Ing soft 2_Plantilla_2019</vt:lpstr>
      <vt:lpstr>Ingeniería de software II</vt:lpstr>
      <vt:lpstr>Gestión de Proyectos </vt:lpstr>
      <vt:lpstr>Elementos clave de la gestión de proyectos</vt:lpstr>
      <vt:lpstr>Métricas</vt:lpstr>
      <vt:lpstr>Métricas – Definiciones </vt:lpstr>
      <vt:lpstr>Métricas</vt:lpstr>
      <vt:lpstr>Métricas del proyecto</vt:lpstr>
      <vt:lpstr>Métricas del proceso</vt:lpstr>
      <vt:lpstr>Métricas del proceso</vt:lpstr>
      <vt:lpstr>Métricas del proceso</vt:lpstr>
      <vt:lpstr>Métricas del producto</vt:lpstr>
      <vt:lpstr>Métricas del producto</vt:lpstr>
      <vt:lpstr>Métricas estáticas del producto</vt:lpstr>
      <vt:lpstr>Métricas estáticas del producto</vt:lpstr>
      <vt:lpstr>Métricas del producto -   LDC – LÍNEAS DE CÓDIGO </vt:lpstr>
      <vt:lpstr>Utilidad de las métricas postmortem</vt:lpstr>
      <vt:lpstr>Métricas orientadas al tamaño</vt:lpstr>
      <vt:lpstr>Ejemplo</vt:lpstr>
      <vt:lpstr>Métrica de       Punto función</vt:lpstr>
      <vt:lpstr>Métrica de    Punto función</vt:lpstr>
      <vt:lpstr>Métrica de      Punto función</vt:lpstr>
      <vt:lpstr>Desarrollo de una métrica-    GQM</vt:lpstr>
      <vt:lpstr>  GQM (OPM)</vt:lpstr>
      <vt:lpstr>GQM (OPM)</vt:lpstr>
      <vt:lpstr>GQM     Ejemplo</vt:lpstr>
      <vt:lpstr>Indicadores</vt:lpstr>
      <vt:lpstr>GQM (OPM)</vt:lpstr>
      <vt:lpstr>Estimaciones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 II</dc:title>
  <dc:creator>Ariel Pasini</dc:creator>
  <cp:lastModifiedBy>Silvia Esponda</cp:lastModifiedBy>
  <cp:revision>1</cp:revision>
  <dcterms:created xsi:type="dcterms:W3CDTF">2016-02-19T02:46:31Z</dcterms:created>
  <dcterms:modified xsi:type="dcterms:W3CDTF">2023-04-24T16:30:58Z</dcterms:modified>
</cp:coreProperties>
</file>